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5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6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  <p:sldMasterId id="2147483689" r:id="rId3"/>
    <p:sldMasterId id="2147483672" r:id="rId4"/>
    <p:sldMasterId id="2147483690" r:id="rId5"/>
    <p:sldMasterId id="2147483702" r:id="rId6"/>
    <p:sldMasterId id="2147483714" r:id="rId7"/>
  </p:sldMasterIdLst>
  <p:notesMasterIdLst>
    <p:notesMasterId r:id="rId37"/>
  </p:notesMasterIdLst>
  <p:handoutMasterIdLst>
    <p:handoutMasterId r:id="rId38"/>
  </p:handoutMasterIdLst>
  <p:sldIdLst>
    <p:sldId id="515" r:id="rId8"/>
    <p:sldId id="487" r:id="rId9"/>
    <p:sldId id="488" r:id="rId10"/>
    <p:sldId id="489" r:id="rId11"/>
    <p:sldId id="490" r:id="rId12"/>
    <p:sldId id="491" r:id="rId13"/>
    <p:sldId id="492" r:id="rId14"/>
    <p:sldId id="493" r:id="rId15"/>
    <p:sldId id="494" r:id="rId16"/>
    <p:sldId id="495" r:id="rId17"/>
    <p:sldId id="496" r:id="rId18"/>
    <p:sldId id="497" r:id="rId19"/>
    <p:sldId id="498" r:id="rId20"/>
    <p:sldId id="499" r:id="rId21"/>
    <p:sldId id="500" r:id="rId22"/>
    <p:sldId id="501" r:id="rId23"/>
    <p:sldId id="502" r:id="rId24"/>
    <p:sldId id="503" r:id="rId25"/>
    <p:sldId id="504" r:id="rId26"/>
    <p:sldId id="505" r:id="rId27"/>
    <p:sldId id="506" r:id="rId28"/>
    <p:sldId id="507" r:id="rId29"/>
    <p:sldId id="508" r:id="rId30"/>
    <p:sldId id="509" r:id="rId31"/>
    <p:sldId id="510" r:id="rId32"/>
    <p:sldId id="511" r:id="rId33"/>
    <p:sldId id="512" r:id="rId34"/>
    <p:sldId id="513" r:id="rId35"/>
    <p:sldId id="514" r:id="rId36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5">
          <p15:clr>
            <a:srgbClr val="A4A3A4"/>
          </p15:clr>
        </p15:guide>
        <p15:guide id="2" pos="381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0">
          <p15:clr>
            <a:srgbClr val="A4A3A4"/>
          </p15:clr>
        </p15:guide>
        <p15:guide id="2" pos="214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1E09"/>
    <a:srgbClr val="FF0000"/>
    <a:srgbClr val="0000CC"/>
    <a:srgbClr val="FF5050"/>
    <a:srgbClr val="000000"/>
    <a:srgbClr val="0066FF"/>
    <a:srgbClr val="FC5D04"/>
    <a:srgbClr val="292929"/>
    <a:srgbClr val="2934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39" autoAdjust="0"/>
  </p:normalViewPr>
  <p:slideViewPr>
    <p:cSldViewPr>
      <p:cViewPr varScale="1">
        <p:scale>
          <a:sx n="81" d="100"/>
          <a:sy n="81" d="100"/>
        </p:scale>
        <p:origin x="725" y="62"/>
      </p:cViewPr>
      <p:guideLst>
        <p:guide orient="horz" pos="2175"/>
        <p:guide pos="381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2186"/>
    </p:cViewPr>
  </p:sorterViewPr>
  <p:notesViewPr>
    <p:cSldViewPr>
      <p:cViewPr varScale="1">
        <p:scale>
          <a:sx n="51" d="100"/>
          <a:sy n="51" d="100"/>
        </p:scale>
        <p:origin x="-2124" y="-90"/>
      </p:cViewPr>
      <p:guideLst>
        <p:guide orient="horz" pos="2900"/>
        <p:guide pos="214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presProps" Target="presProps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8" Type="http://schemas.openxmlformats.org/officeDocument/2006/relationships/slide" Target="slides/slid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z="1200" b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defRPr sz="1200" b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33188E6-ACED-4FAB-896E-D77F63690D35}" type="datetimeFigureOut">
              <a:rPr lang="zh-CN" altLang="en-US"/>
              <a:t>2022/4/2</a:t>
            </a:fld>
            <a:endParaRPr lang="en-US" altLang="zh-CN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defRPr sz="1200" b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b="0"/>
            </a:lvl1pPr>
          </a:lstStyle>
          <a:p>
            <a:fld id="{FC34286A-3669-46F7-89E3-4932C782FFD0}" type="slidenum">
              <a:rPr lang="zh-CN" altLang="en-US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15600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1B866D-3BFF-45CB-B171-D7F369C4974A}" type="datetimeFigureOut">
              <a:rPr lang="zh-CN" altLang="en-US" smtClean="0"/>
              <a:t>2022/4/2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DF03E9-1770-4304-A14B-2054A969F6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2688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07243-D479-408A-9F03-AE97E7C1ACBB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" y="951206"/>
            <a:ext cx="11829026" cy="405788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776534" y="3"/>
            <a:ext cx="1415479" cy="36554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39" t="401" r="18439" b="38626"/>
          <a:stretch>
            <a:fillRect/>
          </a:stretch>
        </p:blipFill>
        <p:spPr bwMode="auto">
          <a:xfrm>
            <a:off x="5303837" y="3398838"/>
            <a:ext cx="70294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47"/>
            <a:ext cx="10363200" cy="1470025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A0830-9C2E-4844-85C2-B9CE3BC40A84}" type="datetimeFigureOut">
              <a:rPr lang="zh-CN" altLang="en-US"/>
              <a:t>2022/4/2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C5ABA-8317-4350-92FB-EDD085A2E11E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980735"/>
            <a:ext cx="10972800" cy="5145435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B2B3D-1A15-46BA-B8A8-104F1BD38F5B}" type="datetimeFigureOut">
              <a:rPr lang="zh-CN" altLang="en-US"/>
              <a:t>2022/4/2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15D801-5008-425C-901D-EF59B7A4709D}" type="slidenum">
              <a:rPr lang="zh-CN" altLang="en-US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11374218" y="692260"/>
            <a:ext cx="194390" cy="145815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11129502" y="692260"/>
            <a:ext cx="194390" cy="145815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10875559" y="692260"/>
            <a:ext cx="194390" cy="145815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10630577" y="692260"/>
            <a:ext cx="194390" cy="145815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10374400" y="692260"/>
            <a:ext cx="194390" cy="145815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 userDrawn="1"/>
        </p:nvCxnSpPr>
        <p:spPr bwMode="auto">
          <a:xfrm>
            <a:off x="-12000" y="764704"/>
            <a:ext cx="1220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Box 12"/>
          <p:cNvSpPr txBox="1"/>
          <p:nvPr userDrawn="1"/>
        </p:nvSpPr>
        <p:spPr>
          <a:xfrm>
            <a:off x="10219183" y="217673"/>
            <a:ext cx="1507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0070C0"/>
                </a:solidFill>
                <a:latin typeface="+mn-ea"/>
                <a:ea typeface="+mn-ea"/>
              </a:rPr>
              <a:t> 管理会计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4" y="440692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34318-5EF7-4A0F-A61E-71ACF53AD563}" type="datetimeFigureOut">
              <a:rPr lang="zh-CN" altLang="en-US"/>
              <a:t>2022/4/2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F8F52E-0B5D-4A21-A958-BE537684E8B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179" y="6356056"/>
            <a:ext cx="2743128" cy="365108"/>
          </a:xfrm>
        </p:spPr>
        <p:txBody>
          <a:bodyPr/>
          <a:lstStyle/>
          <a:p>
            <a:fld id="{DB09130F-5572-4EEF-B992-9383CC0B66A5}" type="datetimeFigureOut">
              <a:rPr lang="zh-CN" altLang="en-US" smtClean="0"/>
              <a:t>2022/4/2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495" y="6356056"/>
            <a:ext cx="4114693" cy="36510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376" y="6356056"/>
            <a:ext cx="2743128" cy="365108"/>
          </a:xfrm>
        </p:spPr>
        <p:txBody>
          <a:bodyPr/>
          <a:lstStyle/>
          <a:p>
            <a:fld id="{734B2A1F-0968-4D41-8027-38EABA3E755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44" r="1" b="1"/>
          <a:stretch>
            <a:fillRect/>
          </a:stretch>
        </p:blipFill>
        <p:spPr>
          <a:xfrm>
            <a:off x="20" y="10"/>
            <a:ext cx="12191662" cy="6857672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0"/>
            <a:ext cx="12191682" cy="685768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lumMod val="75000"/>
                  <a:alpha val="34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  <p:sp>
        <p:nvSpPr>
          <p:cNvPr id="11" name="矩形 10"/>
          <p:cNvSpPr/>
          <p:nvPr userDrawn="1"/>
        </p:nvSpPr>
        <p:spPr>
          <a:xfrm>
            <a:off x="8153188" y="6721163"/>
            <a:ext cx="4038495" cy="136519"/>
          </a:xfrm>
          <a:prstGeom prst="rect">
            <a:avLst/>
          </a:prstGeom>
          <a:solidFill>
            <a:srgbClr val="292E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  <p:sp>
        <p:nvSpPr>
          <p:cNvPr id="12" name="矩形 11"/>
          <p:cNvSpPr/>
          <p:nvPr userDrawn="1"/>
        </p:nvSpPr>
        <p:spPr>
          <a:xfrm>
            <a:off x="4038495" y="6721163"/>
            <a:ext cx="4114693" cy="136519"/>
          </a:xfrm>
          <a:prstGeom prst="rect">
            <a:avLst/>
          </a:prstGeom>
          <a:solidFill>
            <a:srgbClr val="E000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  <p:sp>
        <p:nvSpPr>
          <p:cNvPr id="13" name="矩形 12"/>
          <p:cNvSpPr/>
          <p:nvPr userDrawn="1"/>
        </p:nvSpPr>
        <p:spPr>
          <a:xfrm>
            <a:off x="0" y="6721163"/>
            <a:ext cx="4038495" cy="136519"/>
          </a:xfrm>
          <a:prstGeom prst="rect">
            <a:avLst/>
          </a:prstGeom>
          <a:solidFill>
            <a:srgbClr val="292E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  <p:sp>
        <p:nvSpPr>
          <p:cNvPr id="14" name="燕尾形 13"/>
          <p:cNvSpPr/>
          <p:nvPr userDrawn="1"/>
        </p:nvSpPr>
        <p:spPr>
          <a:xfrm>
            <a:off x="462976" y="266206"/>
            <a:ext cx="196765" cy="439817"/>
          </a:xfrm>
          <a:prstGeom prst="chevron">
            <a:avLst/>
          </a:prstGeom>
          <a:solidFill>
            <a:srgbClr val="E000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schemeClr val="tx1"/>
              </a:solidFill>
            </a:endParaRPr>
          </a:p>
        </p:txBody>
      </p:sp>
      <p:sp>
        <p:nvSpPr>
          <p:cNvPr id="15" name="燕尾形 14"/>
          <p:cNvSpPr/>
          <p:nvPr userDrawn="1"/>
        </p:nvSpPr>
        <p:spPr>
          <a:xfrm>
            <a:off x="600131" y="266206"/>
            <a:ext cx="196765" cy="439817"/>
          </a:xfrm>
          <a:prstGeom prst="chevron">
            <a:avLst/>
          </a:prstGeom>
          <a:solidFill>
            <a:srgbClr val="E000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schemeClr val="tx1"/>
              </a:solidFill>
            </a:endParaRPr>
          </a:p>
        </p:txBody>
      </p:sp>
      <p:sp>
        <p:nvSpPr>
          <p:cNvPr id="18" name="五边形 17"/>
          <p:cNvSpPr/>
          <p:nvPr userDrawn="1"/>
        </p:nvSpPr>
        <p:spPr>
          <a:xfrm>
            <a:off x="-1" y="266206"/>
            <a:ext cx="519220" cy="439817"/>
          </a:xfrm>
          <a:prstGeom prst="homePlate">
            <a:avLst>
              <a:gd name="adj" fmla="val 22280"/>
            </a:avLst>
          </a:prstGeom>
          <a:solidFill>
            <a:srgbClr val="292E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 dirty="0"/>
          </a:p>
        </p:txBody>
      </p:sp>
      <p:sp>
        <p:nvSpPr>
          <p:cNvPr id="20" name="矩形 19"/>
          <p:cNvSpPr/>
          <p:nvPr userDrawn="1"/>
        </p:nvSpPr>
        <p:spPr>
          <a:xfrm>
            <a:off x="-7700" y="224517"/>
            <a:ext cx="534615" cy="5218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" name="直接连接符 20"/>
          <p:cNvCxnSpPr/>
          <p:nvPr userDrawn="1"/>
        </p:nvCxnSpPr>
        <p:spPr>
          <a:xfrm>
            <a:off x="2824407" y="507976"/>
            <a:ext cx="9367275" cy="0"/>
          </a:xfrm>
          <a:prstGeom prst="line">
            <a:avLst/>
          </a:prstGeom>
          <a:ln>
            <a:solidFill>
              <a:srgbClr val="292E3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58789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50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648256644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23448621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247" y="4406925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613597600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89786" y="1600206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989117602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75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754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695" y="1535113"/>
            <a:ext cx="538870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695" y="2174875"/>
            <a:ext cx="5388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834296701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012792057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" y="951206"/>
            <a:ext cx="11829026" cy="405788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776534" y="3"/>
            <a:ext cx="1415479" cy="36554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39" t="401" r="18439" b="38626"/>
          <a:stretch>
            <a:fillRect/>
          </a:stretch>
        </p:blipFill>
        <p:spPr bwMode="auto">
          <a:xfrm>
            <a:off x="5303837" y="3398838"/>
            <a:ext cx="70294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标题 3"/>
          <p:cNvSpPr txBox="1"/>
          <p:nvPr userDrawn="1"/>
        </p:nvSpPr>
        <p:spPr bwMode="auto">
          <a:xfrm>
            <a:off x="192088" y="214313"/>
            <a:ext cx="6840537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3000">
                <a:solidFill>
                  <a:srgbClr val="558E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3000">
                <a:solidFill>
                  <a:srgbClr val="558E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3000">
                <a:solidFill>
                  <a:srgbClr val="558E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      和            的结构分析与应用</a:t>
            </a:r>
            <a:r>
              <a:rPr lang="zh-CN" altLang="en-US" sz="4400" b="0">
                <a:solidFill>
                  <a:srgbClr val="558E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6" name="矩形 5"/>
          <p:cNvSpPr>
            <a:spLocks noChangeArrowheads="1"/>
          </p:cNvSpPr>
          <p:nvPr userDrawn="1"/>
        </p:nvSpPr>
        <p:spPr bwMode="auto">
          <a:xfrm>
            <a:off x="1239852" y="214335"/>
            <a:ext cx="74892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440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栈</a:t>
            </a:r>
          </a:p>
        </p:txBody>
      </p:sp>
      <p:sp>
        <p:nvSpPr>
          <p:cNvPr id="7" name="矩形 6"/>
          <p:cNvSpPr>
            <a:spLocks noChangeArrowheads="1"/>
          </p:cNvSpPr>
          <p:nvPr userDrawn="1"/>
        </p:nvSpPr>
        <p:spPr bwMode="auto">
          <a:xfrm>
            <a:off x="2408236" y="214335"/>
            <a:ext cx="131318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440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队列</a:t>
            </a:r>
          </a:p>
        </p:txBody>
      </p:sp>
      <p:sp>
        <p:nvSpPr>
          <p:cNvPr id="8" name="矩形 7"/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9" name="Line 10"/>
          <p:cNvSpPr>
            <a:spLocks noChangeShapeType="1"/>
          </p:cNvSpPr>
          <p:nvPr userDrawn="1"/>
        </p:nvSpPr>
        <p:spPr bwMode="auto">
          <a:xfrm>
            <a:off x="1847850" y="1989138"/>
            <a:ext cx="8496300" cy="0"/>
          </a:xfrm>
          <a:prstGeom prst="line">
            <a:avLst/>
          </a:prstGeom>
          <a:noFill/>
          <a:ln w="9525">
            <a:solidFill>
              <a:srgbClr val="969696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2207178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247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386" y="273075"/>
            <a:ext cx="6815015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3"/>
            <a:ext cx="4011247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876840585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554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554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554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484129118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670390393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63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1" y="274663"/>
            <a:ext cx="8042031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370101933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4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768016220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319755993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247" y="440692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830431304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89786" y="1600206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213103916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75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754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695" y="1535113"/>
            <a:ext cx="538870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695" y="2174875"/>
            <a:ext cx="5388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65722763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029332665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246959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247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386" y="273071"/>
            <a:ext cx="6815015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3"/>
            <a:ext cx="4011247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537365633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554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554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554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150719055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188264787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5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1" y="274659"/>
            <a:ext cx="8042031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50706229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4013186471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83517985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247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961198830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89785" y="1600201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56548423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339" y="-25400"/>
            <a:ext cx="5089525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 userDrawn="1"/>
        </p:nvSpPr>
        <p:spPr bwMode="auto">
          <a:xfrm>
            <a:off x="7181854" y="0"/>
            <a:ext cx="501015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cxnSp>
        <p:nvCxnSpPr>
          <p:cNvPr id="4" name="直接连接符 3"/>
          <p:cNvCxnSpPr/>
          <p:nvPr userDrawn="1"/>
        </p:nvCxnSpPr>
        <p:spPr bwMode="auto">
          <a:xfrm>
            <a:off x="7175500" y="0"/>
            <a:ext cx="0" cy="68580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 bwMode="auto">
          <a:xfrm>
            <a:off x="1393825" y="1989138"/>
            <a:ext cx="5807074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 bwMode="auto">
          <a:xfrm>
            <a:off x="2809874" y="3365500"/>
            <a:ext cx="4368800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 bwMode="auto">
          <a:xfrm>
            <a:off x="2809877" y="4797425"/>
            <a:ext cx="439102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75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754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693" y="1535113"/>
            <a:ext cx="538870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693" y="2174875"/>
            <a:ext cx="5388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73256124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903779142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2474408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247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385" y="273051"/>
            <a:ext cx="6815015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1"/>
            <a:ext cx="4011247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754718659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554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554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554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74936615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155277233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42031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4124009981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339" y="-25400"/>
            <a:ext cx="5089525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 userDrawn="1"/>
        </p:nvSpPr>
        <p:spPr bwMode="auto">
          <a:xfrm>
            <a:off x="7181854" y="0"/>
            <a:ext cx="501015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cxnSp>
        <p:nvCxnSpPr>
          <p:cNvPr id="4" name="直接连接符 3"/>
          <p:cNvCxnSpPr/>
          <p:nvPr userDrawn="1"/>
        </p:nvCxnSpPr>
        <p:spPr bwMode="auto">
          <a:xfrm>
            <a:off x="7175500" y="0"/>
            <a:ext cx="0" cy="68580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 bwMode="auto">
          <a:xfrm>
            <a:off x="2809877" y="1989138"/>
            <a:ext cx="439102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 bwMode="auto">
          <a:xfrm>
            <a:off x="1271590" y="3365500"/>
            <a:ext cx="5907087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 bwMode="auto">
          <a:xfrm>
            <a:off x="2809877" y="4797425"/>
            <a:ext cx="439102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339" y="-25400"/>
            <a:ext cx="5089525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 userDrawn="1"/>
        </p:nvSpPr>
        <p:spPr bwMode="auto">
          <a:xfrm>
            <a:off x="7181854" y="0"/>
            <a:ext cx="501015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cxnSp>
        <p:nvCxnSpPr>
          <p:cNvPr id="4" name="直接连接符 3"/>
          <p:cNvCxnSpPr/>
          <p:nvPr userDrawn="1"/>
        </p:nvCxnSpPr>
        <p:spPr bwMode="auto">
          <a:xfrm>
            <a:off x="7175500" y="0"/>
            <a:ext cx="0" cy="68580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 bwMode="auto">
          <a:xfrm>
            <a:off x="2809877" y="1989138"/>
            <a:ext cx="439102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 bwMode="auto">
          <a:xfrm>
            <a:off x="2809874" y="3365500"/>
            <a:ext cx="4368800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 bwMode="auto">
          <a:xfrm>
            <a:off x="1271588" y="4797425"/>
            <a:ext cx="5929312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 bwMode="auto">
          <a:xfrm>
            <a:off x="7248526" y="-26988"/>
            <a:ext cx="5010150" cy="6884988"/>
          </a:xfrm>
          <a:prstGeom prst="rect">
            <a:avLst/>
          </a:prstGeom>
          <a:solidFill>
            <a:schemeClr val="bg1">
              <a:lumMod val="7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3" name="任意多边形 2"/>
          <p:cNvSpPr/>
          <p:nvPr userDrawn="1"/>
        </p:nvSpPr>
        <p:spPr bwMode="auto">
          <a:xfrm>
            <a:off x="7248526" y="903310"/>
            <a:ext cx="4943474" cy="4143375"/>
          </a:xfrm>
          <a:custGeom>
            <a:avLst/>
            <a:gdLst>
              <a:gd name="T0" fmla="*/ 0 w 4940135"/>
              <a:gd name="T1" fmla="*/ 11866 h 4144488"/>
              <a:gd name="T2" fmla="*/ 1274202 w 4940135"/>
              <a:gd name="T3" fmla="*/ 4141150 h 4144488"/>
              <a:gd name="T4" fmla="*/ 4953907 w 4940135"/>
              <a:gd name="T5" fmla="*/ 2622332 h 4144488"/>
              <a:gd name="T6" fmla="*/ 4036958 w 4940135"/>
              <a:gd name="T7" fmla="*/ 0 h 4144488"/>
              <a:gd name="T8" fmla="*/ 0 w 4940135"/>
              <a:gd name="T9" fmla="*/ 11866 h 41444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940135" h="4144488">
                <a:moveTo>
                  <a:pt x="0" y="11875"/>
                </a:moveTo>
                <a:lnTo>
                  <a:pt x="1270660" y="4144488"/>
                </a:lnTo>
                <a:lnTo>
                  <a:pt x="4940135" y="2624446"/>
                </a:lnTo>
                <a:lnTo>
                  <a:pt x="4025735" y="0"/>
                </a:lnTo>
                <a:lnTo>
                  <a:pt x="0" y="11875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" name="任意多边形 3"/>
          <p:cNvSpPr/>
          <p:nvPr userDrawn="1"/>
        </p:nvSpPr>
        <p:spPr bwMode="auto">
          <a:xfrm>
            <a:off x="11542713" y="-23813"/>
            <a:ext cx="665162" cy="3527426"/>
          </a:xfrm>
          <a:custGeom>
            <a:avLst/>
            <a:gdLst>
              <a:gd name="T0" fmla="*/ 0 w 665018"/>
              <a:gd name="T1" fmla="*/ 0 h 3526972"/>
              <a:gd name="T2" fmla="*/ 665450 w 665018"/>
              <a:gd name="T3" fmla="*/ 0 h 3526972"/>
              <a:gd name="T4" fmla="*/ 653565 w 665018"/>
              <a:gd name="T5" fmla="*/ 3528334 h 3526972"/>
              <a:gd name="T6" fmla="*/ 0 w 665018"/>
              <a:gd name="T7" fmla="*/ 0 h 352697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65018" h="3526972">
                <a:moveTo>
                  <a:pt x="0" y="0"/>
                </a:moveTo>
                <a:lnTo>
                  <a:pt x="665018" y="0"/>
                </a:lnTo>
                <a:cubicBezTo>
                  <a:pt x="661059" y="1175657"/>
                  <a:pt x="657101" y="2351315"/>
                  <a:pt x="653142" y="3526972"/>
                </a:cubicBez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任意多边形 4"/>
          <p:cNvSpPr/>
          <p:nvPr userDrawn="1"/>
        </p:nvSpPr>
        <p:spPr bwMode="auto">
          <a:xfrm>
            <a:off x="9867902" y="3538538"/>
            <a:ext cx="2351088" cy="3408362"/>
          </a:xfrm>
          <a:custGeom>
            <a:avLst/>
            <a:gdLst>
              <a:gd name="T0" fmla="*/ 2350636 w 2351314"/>
              <a:gd name="T1" fmla="*/ 0 h 3408218"/>
              <a:gd name="T2" fmla="*/ 1377141 w 2351314"/>
              <a:gd name="T3" fmla="*/ 3408650 h 3408218"/>
              <a:gd name="T4" fmla="*/ 130589 w 2351314"/>
              <a:gd name="T5" fmla="*/ 3349265 h 3408218"/>
              <a:gd name="T6" fmla="*/ 0 w 2351314"/>
              <a:gd name="T7" fmla="*/ 3004838 h 3408218"/>
              <a:gd name="T8" fmla="*/ 2350636 w 2351314"/>
              <a:gd name="T9" fmla="*/ 0 h 34082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51314" h="3408218">
                <a:moveTo>
                  <a:pt x="2351314" y="0"/>
                </a:moveTo>
                <a:lnTo>
                  <a:pt x="1377537" y="3408218"/>
                </a:lnTo>
                <a:lnTo>
                  <a:pt x="130628" y="3348841"/>
                </a:lnTo>
                <a:lnTo>
                  <a:pt x="0" y="3004457"/>
                </a:lnTo>
                <a:lnTo>
                  <a:pt x="2351314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" y="951206"/>
            <a:ext cx="11829026" cy="405788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776534" y="3"/>
            <a:ext cx="1415479" cy="36554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39" t="401" r="18439" b="38626"/>
          <a:stretch>
            <a:fillRect/>
          </a:stretch>
        </p:blipFill>
        <p:spPr bwMode="auto">
          <a:xfrm>
            <a:off x="5303837" y="3398838"/>
            <a:ext cx="70294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88"/>
            <a:ext cx="12192000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8.gif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" Target="../slides/slid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audio" Target="../media/audio1.wav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8.gif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slide" Target="../slides/slide2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audio" Target="../media/audio1.wav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8.gif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slide" Target="../slides/slide2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6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7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C7A3333-C060-47CF-9D36-2CFB8EC77F88}" type="datetimeFigureOut">
              <a:rPr lang="zh-CN" altLang="en-US"/>
              <a:t>2022/4/2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7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72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EAC8D966-5225-42BE-92A7-9F90258D87E0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726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7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15156-E74B-45BF-8FC9-143975F80238}" type="datetimeFigureOut">
              <a:rPr lang="zh-CN" altLang="en-US" smtClean="0"/>
              <a:t>2022/4/2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7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7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C17ED-0432-49A9-8B5B-72B2584086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0497835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823200" y="6461148"/>
            <a:ext cx="38608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latin typeface="+mj-lt"/>
                <a:ea typeface="+mn-ea"/>
              </a:defRPr>
            </a:lvl1pPr>
          </a:lstStyle>
          <a:p>
            <a:pPr eaLnBrk="1" hangingPunct="1">
              <a:defRPr/>
            </a:pPr>
            <a:r>
              <a:rPr lang="en-US" altLang="zh-CN">
                <a:solidFill>
                  <a:srgbClr val="163794"/>
                </a:solidFill>
              </a:rPr>
              <a:t>Company Logo</a:t>
            </a:r>
          </a:p>
        </p:txBody>
      </p:sp>
      <p:sp>
        <p:nvSpPr>
          <p:cNvPr id="11469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673600" y="6461148"/>
            <a:ext cx="28448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200" b="0">
                <a:latin typeface="+mj-lt"/>
                <a:ea typeface="+mn-ea"/>
              </a:defRPr>
            </a:lvl1pPr>
          </a:lstStyle>
          <a:p>
            <a:pPr eaLnBrk="1" hangingPunct="1">
              <a:defRPr/>
            </a:pPr>
            <a:fld id="{90FE522A-ED29-4A89-9F16-E7938CF0FEB4}" type="slidenum">
              <a:rPr lang="zh-CN" altLang="en-US">
                <a:solidFill>
                  <a:srgbClr val="163794"/>
                </a:solidFill>
              </a:rPr>
              <a:t>‹#›</a:t>
            </a:fld>
            <a:endParaRPr lang="en-US" altLang="zh-CN">
              <a:solidFill>
                <a:srgbClr val="163794"/>
              </a:solidFill>
            </a:endParaRPr>
          </a:p>
        </p:txBody>
      </p:sp>
      <p:sp>
        <p:nvSpPr>
          <p:cNvPr id="1028" name="Rectangle 10"/>
          <p:cNvSpPr>
            <a:spLocks noChangeArrowheads="1"/>
          </p:cNvSpPr>
          <p:nvPr userDrawn="1"/>
        </p:nvSpPr>
        <p:spPr bwMode="gray">
          <a:xfrm>
            <a:off x="0" y="6477000"/>
            <a:ext cx="12192000" cy="381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algn="ctr" eaLnBrk="1" hangingPunct="1">
              <a:defRPr/>
            </a:pPr>
            <a:endParaRPr lang="zh-CN" altLang="en-US" sz="1800" b="0">
              <a:solidFill>
                <a:srgbClr val="163794"/>
              </a:solidFill>
              <a:ea typeface="宋体" panose="02010600030101010101" pitchFamily="2" charset="-122"/>
            </a:endParaRPr>
          </a:p>
        </p:txBody>
      </p:sp>
      <p:sp>
        <p:nvSpPr>
          <p:cNvPr id="1029" name="Text Box 11"/>
          <p:cNvSpPr txBox="1">
            <a:spLocks noChangeArrowheads="1"/>
          </p:cNvSpPr>
          <p:nvPr userDrawn="1"/>
        </p:nvSpPr>
        <p:spPr bwMode="auto">
          <a:xfrm>
            <a:off x="14" y="6491288"/>
            <a:ext cx="262129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1800" b="0">
                <a:solidFill>
                  <a:srgbClr val="163794"/>
                </a:solidFill>
                <a:ea typeface="宋体" panose="02010600030101010101" pitchFamily="2" charset="-122"/>
              </a:rPr>
              <a:t>www.weihaicollege.com</a:t>
            </a:r>
          </a:p>
        </p:txBody>
      </p:sp>
      <p:sp>
        <p:nvSpPr>
          <p:cNvPr id="1030" name="Text Box 12"/>
          <p:cNvSpPr txBox="1">
            <a:spLocks noChangeArrowheads="1"/>
          </p:cNvSpPr>
          <p:nvPr userDrawn="1"/>
        </p:nvSpPr>
        <p:spPr bwMode="auto">
          <a:xfrm>
            <a:off x="4176196" y="6432572"/>
            <a:ext cx="20313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>
                <a:solidFill>
                  <a:srgbClr val="990000"/>
                </a:solidFill>
                <a:latin typeface="华文新魏" pitchFamily="2" charset="-122"/>
              </a:rPr>
              <a:t>分析检验技术</a:t>
            </a:r>
          </a:p>
        </p:txBody>
      </p:sp>
      <p:sp>
        <p:nvSpPr>
          <p:cNvPr id="1031" name="Text Box 13"/>
          <p:cNvSpPr txBox="1">
            <a:spLocks noChangeArrowheads="1"/>
          </p:cNvSpPr>
          <p:nvPr userDrawn="1"/>
        </p:nvSpPr>
        <p:spPr bwMode="auto">
          <a:xfrm>
            <a:off x="7440082" y="6477001"/>
            <a:ext cx="341632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800" b="0">
                <a:solidFill>
                  <a:srgbClr val="163794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威海职业学院生物与化学工程系</a:t>
            </a:r>
          </a:p>
        </p:txBody>
      </p:sp>
      <p:sp>
        <p:nvSpPr>
          <p:cNvPr id="114724" name="AutoShape 36"/>
          <p:cNvSpPr>
            <a:spLocks noChangeArrowheads="1"/>
          </p:cNvSpPr>
          <p:nvPr userDrawn="1"/>
        </p:nvSpPr>
        <p:spPr bwMode="auto">
          <a:xfrm>
            <a:off x="0" y="23"/>
            <a:ext cx="12192000" cy="83661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zh-CN" altLang="en-US" b="0">
              <a:solidFill>
                <a:srgbClr val="163794"/>
              </a:solidFill>
              <a:ea typeface="宋体" panose="02010600030101010101" pitchFamily="2" charset="-122"/>
            </a:endParaRPr>
          </a:p>
        </p:txBody>
      </p:sp>
      <p:pic>
        <p:nvPicPr>
          <p:cNvPr id="1033" name="Picture 15" descr="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" y="23"/>
            <a:ext cx="1699684" cy="127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WordArt 40"/>
          <p:cNvSpPr>
            <a:spLocks noChangeArrowheads="1" noChangeShapeType="1" noTextEdit="1"/>
          </p:cNvSpPr>
          <p:nvPr userDrawn="1"/>
        </p:nvSpPr>
        <p:spPr bwMode="auto">
          <a:xfrm>
            <a:off x="2832100" y="188918"/>
            <a:ext cx="7315200" cy="4857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hangingPunct="1"/>
            <a:r>
              <a:rPr lang="zh-CN" altLang="en-US" sz="3600" kern="10" spc="720"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华文行楷"/>
                <a:ea typeface="华文行楷"/>
              </a:rPr>
              <a:t>校污水处理厂水质指标检测</a:t>
            </a:r>
          </a:p>
        </p:txBody>
      </p:sp>
      <p:sp>
        <p:nvSpPr>
          <p:cNvPr id="1035" name="Text Box 46"/>
          <p:cNvSpPr txBox="1">
            <a:spLocks noChangeArrowheads="1"/>
          </p:cNvSpPr>
          <p:nvPr userDrawn="1"/>
        </p:nvSpPr>
        <p:spPr bwMode="auto">
          <a:xfrm>
            <a:off x="3407848" y="765176"/>
            <a:ext cx="420980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>
                <a:solidFill>
                  <a:srgbClr val="99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任务</a:t>
            </a:r>
            <a:r>
              <a:rPr lang="en-US" altLang="zh-CN" sz="2400">
                <a:solidFill>
                  <a:srgbClr val="99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   </a:t>
            </a:r>
            <a:r>
              <a:rPr lang="zh-CN" altLang="en-US" sz="2400">
                <a:solidFill>
                  <a:srgbClr val="99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处理水总硬度的测定</a:t>
            </a:r>
          </a:p>
        </p:txBody>
      </p:sp>
      <p:sp>
        <p:nvSpPr>
          <p:cNvPr id="114735" name="AutoShape 47"/>
          <p:cNvSpPr>
            <a:spLocks noChangeArrowheads="1"/>
          </p:cNvSpPr>
          <p:nvPr userDrawn="1"/>
        </p:nvSpPr>
        <p:spPr bwMode="gray">
          <a:xfrm>
            <a:off x="0" y="6237288"/>
            <a:ext cx="12192000" cy="290512"/>
          </a:xfrm>
          <a:prstGeom prst="can">
            <a:avLst>
              <a:gd name="adj" fmla="val 32032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 sz="2800">
              <a:solidFill>
                <a:srgbClr val="163794"/>
              </a:solidFill>
              <a:ea typeface="华文新魏" pitchFamily="2" charset="-122"/>
            </a:endParaRPr>
          </a:p>
        </p:txBody>
      </p:sp>
      <p:sp>
        <p:nvSpPr>
          <p:cNvPr id="1037" name="AutoShape 48"/>
          <p:cNvSpPr>
            <a:spLocks noChangeArrowheads="1"/>
          </p:cNvSpPr>
          <p:nvPr userDrawn="1"/>
        </p:nvSpPr>
        <p:spPr bwMode="auto">
          <a:xfrm>
            <a:off x="0" y="1196975"/>
            <a:ext cx="12192000" cy="5040313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tx2"/>
                    </a:gs>
                    <a:gs pos="100000">
                      <a:srgbClr val="838383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algn="ctr">
              <a:defRPr/>
            </a:pPr>
            <a:endParaRPr lang="zh-CN" altLang="en-US" sz="1800" b="0">
              <a:solidFill>
                <a:srgbClr val="163794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6453188"/>
            <a:ext cx="12192000" cy="404812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 sz="3000" b="0">
              <a:solidFill>
                <a:srgbClr val="000000"/>
              </a:solidFill>
              <a:latin typeface="Arial" charset="0"/>
              <a:ea typeface="楷体_GB2312" pitchFamily="49" charset="-122"/>
            </a:endParaRPr>
          </a:p>
        </p:txBody>
      </p:sp>
      <p:sp>
        <p:nvSpPr>
          <p:cNvPr id="5" name="矩形 12"/>
          <p:cNvSpPr>
            <a:spLocks noChangeArrowheads="1"/>
          </p:cNvSpPr>
          <p:nvPr/>
        </p:nvSpPr>
        <p:spPr bwMode="auto">
          <a:xfrm>
            <a:off x="3" y="785813"/>
            <a:ext cx="12141200" cy="214312"/>
          </a:xfrm>
          <a:prstGeom prst="rect">
            <a:avLst/>
          </a:prstGeom>
          <a:gradFill rotWithShape="1">
            <a:gsLst>
              <a:gs pos="0">
                <a:srgbClr val="FFEBFA"/>
              </a:gs>
              <a:gs pos="15000">
                <a:srgbClr val="C4D6EB"/>
              </a:gs>
              <a:gs pos="30001">
                <a:srgbClr val="85C2FF"/>
              </a:gs>
              <a:gs pos="50000">
                <a:srgbClr val="5E9EFF"/>
              </a:gs>
              <a:gs pos="70000">
                <a:srgbClr val="85C2FF"/>
              </a:gs>
              <a:gs pos="85000">
                <a:srgbClr val="C4D6EB"/>
              </a:gs>
              <a:gs pos="100000">
                <a:srgbClr val="FFEBFA"/>
              </a:gs>
            </a:gsLst>
            <a:lin ang="18900000" scaled="1"/>
          </a:gradFill>
          <a:ln w="9525" algn="ctr">
            <a:noFill/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zh-CN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 flipV="1">
            <a:off x="3" y="981077"/>
            <a:ext cx="568570" cy="74613"/>
          </a:xfrm>
          <a:prstGeom prst="rect">
            <a:avLst/>
          </a:prstGeom>
          <a:solidFill>
            <a:srgbClr val="F6C700"/>
          </a:solidFill>
          <a:ln w="9525" algn="ctr">
            <a:noFill/>
            <a:round/>
            <a:headEnd/>
            <a:tailEnd/>
          </a:ln>
        </p:spPr>
        <p:txBody>
          <a:bodyPr rot="10800000"/>
          <a:lstStyle/>
          <a:p>
            <a:pPr eaLnBrk="1" hangingPunct="1">
              <a:defRPr/>
            </a:pPr>
            <a:endParaRPr lang="zh-CN" altLang="en-US" sz="2400">
              <a:solidFill>
                <a:srgbClr val="000000"/>
              </a:solidFill>
              <a:latin typeface="Times New Roman" pitchFamily="18" charset="0"/>
              <a:ea typeface="宋体" charset="-122"/>
            </a:endParaRPr>
          </a:p>
        </p:txBody>
      </p:sp>
      <p:sp>
        <p:nvSpPr>
          <p:cNvPr id="48155" name="Text Box 27"/>
          <p:cNvSpPr txBox="1">
            <a:spLocks noChangeArrowheads="1"/>
          </p:cNvSpPr>
          <p:nvPr/>
        </p:nvSpPr>
        <p:spPr bwMode="auto">
          <a:xfrm>
            <a:off x="0" y="6488138"/>
            <a:ext cx="3354754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000" b="0">
                <a:solidFill>
                  <a:srgbClr val="000000"/>
                </a:solidFill>
                <a:latin typeface="宋体" charset="-122"/>
                <a:ea typeface="宋体" charset="-122"/>
              </a:rPr>
              <a:t>大连理工大学出版社</a:t>
            </a:r>
          </a:p>
        </p:txBody>
      </p:sp>
      <p:sp>
        <p:nvSpPr>
          <p:cNvPr id="48157" name="Text Box 29"/>
          <p:cNvSpPr txBox="1">
            <a:spLocks noChangeArrowheads="1"/>
          </p:cNvSpPr>
          <p:nvPr/>
        </p:nvSpPr>
        <p:spPr bwMode="auto">
          <a:xfrm>
            <a:off x="0" y="6488138"/>
            <a:ext cx="3354754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000" b="0">
                <a:solidFill>
                  <a:srgbClr val="000000"/>
                </a:solidFill>
                <a:latin typeface="宋体" charset="-122"/>
                <a:ea typeface="宋体" charset="-122"/>
              </a:rPr>
              <a:t>大连理工大学出版社</a:t>
            </a:r>
          </a:p>
        </p:txBody>
      </p:sp>
      <p:pic>
        <p:nvPicPr>
          <p:cNvPr id="2055" name="Picture 30" descr="u=3635452436,3699882927&amp;fm=15&amp;gp=0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0339" y="115888"/>
            <a:ext cx="679938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31" descr="u=3635452436,3699882927&amp;fm=15&amp;gp=0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1723" y="115888"/>
            <a:ext cx="679938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33" name="AutoShape 25">
            <a:hlinkClick r:id="" action="ppaction://hlinkshowjump?jump=nextslide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9259277" y="6502400"/>
            <a:ext cx="1342292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下一页</a:t>
            </a:r>
          </a:p>
        </p:txBody>
      </p:sp>
      <p:sp>
        <p:nvSpPr>
          <p:cNvPr id="2" name="AutoShape 25">
            <a:hlinkClick r:id="" action="ppaction://hlinkshowjump?jump=endshow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10765708" y="6502400"/>
            <a:ext cx="1342293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退　出</a:t>
            </a:r>
          </a:p>
        </p:txBody>
      </p:sp>
      <p:sp>
        <p:nvSpPr>
          <p:cNvPr id="3" name="AutoShape 25">
            <a:hlinkClick r:id="rId15" action="ppaction://hlinksldjump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6156570" y="6502400"/>
            <a:ext cx="1342292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目　录</a:t>
            </a:r>
          </a:p>
        </p:txBody>
      </p:sp>
      <p:sp>
        <p:nvSpPr>
          <p:cNvPr id="4" name="AutoShape 25">
            <a:hlinkClick r:id="" action="ppaction://hlinkshowjump?jump=previousslide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7752877" y="6502400"/>
            <a:ext cx="1342293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上一页</a:t>
            </a:r>
          </a:p>
        </p:txBody>
      </p:sp>
    </p:spTree>
    <p:extLst>
      <p:ext uri="{BB962C8B-B14F-4D97-AF65-F5344CB8AC3E}">
        <p14:creationId xmlns:p14="http://schemas.microsoft.com/office/powerpoint/2010/main" val="3210603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200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6600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200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200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57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6453188"/>
            <a:ext cx="12192000" cy="404812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 sz="3000" b="0">
              <a:solidFill>
                <a:srgbClr val="000000"/>
              </a:solidFill>
              <a:latin typeface="Arial" charset="0"/>
              <a:ea typeface="楷体_GB2312" pitchFamily="49" charset="-122"/>
            </a:endParaRPr>
          </a:p>
        </p:txBody>
      </p:sp>
      <p:sp>
        <p:nvSpPr>
          <p:cNvPr id="5" name="矩形 12"/>
          <p:cNvSpPr>
            <a:spLocks noChangeArrowheads="1"/>
          </p:cNvSpPr>
          <p:nvPr/>
        </p:nvSpPr>
        <p:spPr bwMode="auto">
          <a:xfrm>
            <a:off x="3" y="785813"/>
            <a:ext cx="12141200" cy="214312"/>
          </a:xfrm>
          <a:prstGeom prst="rect">
            <a:avLst/>
          </a:prstGeom>
          <a:gradFill rotWithShape="1">
            <a:gsLst>
              <a:gs pos="0">
                <a:srgbClr val="FFEBFA"/>
              </a:gs>
              <a:gs pos="15000">
                <a:srgbClr val="C4D6EB"/>
              </a:gs>
              <a:gs pos="30001">
                <a:srgbClr val="85C2FF"/>
              </a:gs>
              <a:gs pos="50000">
                <a:srgbClr val="5E9EFF"/>
              </a:gs>
              <a:gs pos="70000">
                <a:srgbClr val="85C2FF"/>
              </a:gs>
              <a:gs pos="85000">
                <a:srgbClr val="C4D6EB"/>
              </a:gs>
              <a:gs pos="100000">
                <a:srgbClr val="FFEBFA"/>
              </a:gs>
            </a:gsLst>
            <a:lin ang="18900000" scaled="1"/>
          </a:gradFill>
          <a:ln w="9525" algn="ctr">
            <a:noFill/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zh-CN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 flipV="1">
            <a:off x="3" y="981077"/>
            <a:ext cx="568570" cy="74613"/>
          </a:xfrm>
          <a:prstGeom prst="rect">
            <a:avLst/>
          </a:prstGeom>
          <a:solidFill>
            <a:srgbClr val="F6C700"/>
          </a:solidFill>
          <a:ln w="9525" algn="ctr">
            <a:noFill/>
            <a:round/>
            <a:headEnd/>
            <a:tailEnd/>
          </a:ln>
        </p:spPr>
        <p:txBody>
          <a:bodyPr rot="10800000"/>
          <a:lstStyle/>
          <a:p>
            <a:pPr eaLnBrk="1" hangingPunct="1">
              <a:defRPr/>
            </a:pPr>
            <a:endParaRPr lang="zh-CN" altLang="en-US" sz="2400">
              <a:solidFill>
                <a:srgbClr val="000000"/>
              </a:solidFill>
              <a:latin typeface="Times New Roman" pitchFamily="18" charset="0"/>
              <a:ea typeface="宋体" charset="-122"/>
            </a:endParaRPr>
          </a:p>
        </p:txBody>
      </p:sp>
      <p:sp>
        <p:nvSpPr>
          <p:cNvPr id="48155" name="Text Box 27"/>
          <p:cNvSpPr txBox="1">
            <a:spLocks noChangeArrowheads="1"/>
          </p:cNvSpPr>
          <p:nvPr/>
        </p:nvSpPr>
        <p:spPr bwMode="auto">
          <a:xfrm>
            <a:off x="0" y="6488134"/>
            <a:ext cx="3354754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000" b="0">
                <a:solidFill>
                  <a:srgbClr val="000000"/>
                </a:solidFill>
                <a:latin typeface="宋体" charset="-122"/>
                <a:ea typeface="宋体" charset="-122"/>
              </a:rPr>
              <a:t>大连理工大学出版社</a:t>
            </a:r>
          </a:p>
        </p:txBody>
      </p:sp>
      <p:sp>
        <p:nvSpPr>
          <p:cNvPr id="48157" name="Text Box 29"/>
          <p:cNvSpPr txBox="1">
            <a:spLocks noChangeArrowheads="1"/>
          </p:cNvSpPr>
          <p:nvPr/>
        </p:nvSpPr>
        <p:spPr bwMode="auto">
          <a:xfrm>
            <a:off x="0" y="6488134"/>
            <a:ext cx="3354754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000" b="0">
                <a:solidFill>
                  <a:srgbClr val="000000"/>
                </a:solidFill>
                <a:latin typeface="宋体" charset="-122"/>
                <a:ea typeface="宋体" charset="-122"/>
              </a:rPr>
              <a:t>大连理工大学出版社</a:t>
            </a:r>
          </a:p>
        </p:txBody>
      </p:sp>
      <p:pic>
        <p:nvPicPr>
          <p:cNvPr id="3079" name="Picture 30" descr="u=3635452436,3699882927&amp;fm=15&amp;gp=0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0339" y="115888"/>
            <a:ext cx="679938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31" descr="u=3635452436,3699882927&amp;fm=15&amp;gp=0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1723" y="115888"/>
            <a:ext cx="679938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33" name="AutoShape 25">
            <a:hlinkClick r:id="" action="ppaction://hlinkshowjump?jump=nextslide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9259277" y="6502400"/>
            <a:ext cx="1342292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下一页</a:t>
            </a:r>
          </a:p>
        </p:txBody>
      </p:sp>
      <p:sp>
        <p:nvSpPr>
          <p:cNvPr id="2" name="AutoShape 25">
            <a:hlinkClick r:id="" action="ppaction://hlinkshowjump?jump=endshow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10765705" y="6502400"/>
            <a:ext cx="1342293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退　出</a:t>
            </a:r>
          </a:p>
        </p:txBody>
      </p:sp>
      <p:sp>
        <p:nvSpPr>
          <p:cNvPr id="3" name="AutoShape 25">
            <a:hlinkClick r:id="rId15" action="ppaction://hlinksldjump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6156570" y="6502400"/>
            <a:ext cx="1342292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目　录</a:t>
            </a:r>
          </a:p>
        </p:txBody>
      </p:sp>
      <p:sp>
        <p:nvSpPr>
          <p:cNvPr id="4" name="AutoShape 25">
            <a:hlinkClick r:id="" action="ppaction://hlinkshowjump?jump=previousslide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7752874" y="6502400"/>
            <a:ext cx="1342293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上一页</a:t>
            </a:r>
          </a:p>
        </p:txBody>
      </p:sp>
    </p:spTree>
    <p:extLst>
      <p:ext uri="{BB962C8B-B14F-4D97-AF65-F5344CB8AC3E}">
        <p14:creationId xmlns:p14="http://schemas.microsoft.com/office/powerpoint/2010/main" val="1383144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200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6600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200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200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57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 userDrawn="1"/>
        </p:nvSpPr>
        <p:spPr bwMode="auto">
          <a:xfrm>
            <a:off x="0" y="6453188"/>
            <a:ext cx="12192000" cy="404812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 sz="3000" b="0">
              <a:solidFill>
                <a:srgbClr val="000000"/>
              </a:solidFill>
              <a:latin typeface="Arial" charset="0"/>
              <a:ea typeface="楷体_GB2312" pitchFamily="49" charset="-122"/>
            </a:endParaRPr>
          </a:p>
        </p:txBody>
      </p:sp>
      <p:sp>
        <p:nvSpPr>
          <p:cNvPr id="5" name="矩形 12"/>
          <p:cNvSpPr>
            <a:spLocks noChangeArrowheads="1"/>
          </p:cNvSpPr>
          <p:nvPr userDrawn="1"/>
        </p:nvSpPr>
        <p:spPr bwMode="auto">
          <a:xfrm>
            <a:off x="1" y="785813"/>
            <a:ext cx="12141200" cy="214312"/>
          </a:xfrm>
          <a:prstGeom prst="rect">
            <a:avLst/>
          </a:prstGeom>
          <a:gradFill rotWithShape="1">
            <a:gsLst>
              <a:gs pos="0">
                <a:srgbClr val="FFEBFA"/>
              </a:gs>
              <a:gs pos="15000">
                <a:srgbClr val="C4D6EB"/>
              </a:gs>
              <a:gs pos="30001">
                <a:srgbClr val="85C2FF"/>
              </a:gs>
              <a:gs pos="50000">
                <a:srgbClr val="5E9EFF"/>
              </a:gs>
              <a:gs pos="70000">
                <a:srgbClr val="85C2FF"/>
              </a:gs>
              <a:gs pos="85000">
                <a:srgbClr val="C4D6EB"/>
              </a:gs>
              <a:gs pos="100000">
                <a:srgbClr val="FFEBFA"/>
              </a:gs>
            </a:gsLst>
            <a:lin ang="18900000" scaled="1"/>
          </a:gradFill>
          <a:ln w="9525" algn="ctr">
            <a:noFill/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zh-CN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" name="矩形 10"/>
          <p:cNvSpPr>
            <a:spLocks noChangeArrowheads="1"/>
          </p:cNvSpPr>
          <p:nvPr userDrawn="1"/>
        </p:nvSpPr>
        <p:spPr bwMode="auto">
          <a:xfrm flipV="1">
            <a:off x="1" y="981076"/>
            <a:ext cx="568570" cy="74613"/>
          </a:xfrm>
          <a:prstGeom prst="rect">
            <a:avLst/>
          </a:prstGeom>
          <a:solidFill>
            <a:srgbClr val="F6C700"/>
          </a:solidFill>
          <a:ln w="9525" algn="ctr">
            <a:noFill/>
            <a:round/>
            <a:headEnd/>
            <a:tailEnd/>
          </a:ln>
        </p:spPr>
        <p:txBody>
          <a:bodyPr rot="10800000"/>
          <a:lstStyle/>
          <a:p>
            <a:pPr eaLnBrk="1" hangingPunct="1">
              <a:defRPr/>
            </a:pPr>
            <a:endParaRPr lang="zh-CN" altLang="en-US" sz="2400">
              <a:solidFill>
                <a:srgbClr val="000000"/>
              </a:solidFill>
              <a:latin typeface="Times New Roman" pitchFamily="18" charset="0"/>
              <a:ea typeface="宋体" charset="-122"/>
            </a:endParaRPr>
          </a:p>
        </p:txBody>
      </p:sp>
      <p:sp>
        <p:nvSpPr>
          <p:cNvPr id="48155" name="Text Box 27"/>
          <p:cNvSpPr txBox="1">
            <a:spLocks noChangeArrowheads="1"/>
          </p:cNvSpPr>
          <p:nvPr userDrawn="1"/>
        </p:nvSpPr>
        <p:spPr bwMode="auto">
          <a:xfrm>
            <a:off x="0" y="6488114"/>
            <a:ext cx="3354754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000" b="0">
                <a:solidFill>
                  <a:srgbClr val="000000"/>
                </a:solidFill>
                <a:latin typeface="宋体" charset="-122"/>
                <a:ea typeface="宋体" charset="-122"/>
              </a:rPr>
              <a:t>大连理工大学出版社</a:t>
            </a:r>
          </a:p>
        </p:txBody>
      </p:sp>
      <p:sp>
        <p:nvSpPr>
          <p:cNvPr id="48157" name="Text Box 29"/>
          <p:cNvSpPr txBox="1">
            <a:spLocks noChangeArrowheads="1"/>
          </p:cNvSpPr>
          <p:nvPr userDrawn="1"/>
        </p:nvSpPr>
        <p:spPr bwMode="auto">
          <a:xfrm>
            <a:off x="0" y="6488114"/>
            <a:ext cx="3354754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000" b="0">
                <a:solidFill>
                  <a:srgbClr val="000000"/>
                </a:solidFill>
                <a:latin typeface="宋体" charset="-122"/>
                <a:ea typeface="宋体" charset="-122"/>
              </a:rPr>
              <a:t>大连理工大学出版社</a:t>
            </a:r>
          </a:p>
        </p:txBody>
      </p:sp>
      <p:pic>
        <p:nvPicPr>
          <p:cNvPr id="2055" name="Picture 30" descr="u=3635452436,3699882927&amp;fm=15&amp;gp=0"/>
          <p:cNvPicPr>
            <a:picLocks noChangeAspect="1" noChangeArrowheads="1" noCrop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0339" y="115888"/>
            <a:ext cx="679938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31" descr="u=3635452436,3699882927&amp;fm=15&amp;gp=0"/>
          <p:cNvPicPr>
            <a:picLocks noChangeAspect="1" noChangeArrowheads="1" noCrop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1723" y="115888"/>
            <a:ext cx="679938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33" name="AutoShape 25">
            <a:hlinkClick r:id="" action="ppaction://hlinkshowjump?jump=nextslide" highlightClick="1">
              <a:snd r:embed="rId14" name="click.wav"/>
            </a:hlinkClick>
          </p:cNvPr>
          <p:cNvSpPr>
            <a:spLocks noChangeArrowheads="1"/>
          </p:cNvSpPr>
          <p:nvPr userDrawn="1"/>
        </p:nvSpPr>
        <p:spPr bwMode="auto">
          <a:xfrm>
            <a:off x="9259277" y="6502400"/>
            <a:ext cx="1342292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下一页</a:t>
            </a:r>
          </a:p>
        </p:txBody>
      </p:sp>
      <p:sp>
        <p:nvSpPr>
          <p:cNvPr id="2" name="AutoShape 25">
            <a:hlinkClick r:id="" action="ppaction://hlinkshowjump?jump=endshow" highlightClick="1">
              <a:snd r:embed="rId14" name="click.wav"/>
            </a:hlinkClick>
          </p:cNvPr>
          <p:cNvSpPr>
            <a:spLocks noChangeArrowheads="1"/>
          </p:cNvSpPr>
          <p:nvPr userDrawn="1"/>
        </p:nvSpPr>
        <p:spPr bwMode="auto">
          <a:xfrm>
            <a:off x="10765693" y="6502400"/>
            <a:ext cx="1342293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退　出</a:t>
            </a:r>
          </a:p>
        </p:txBody>
      </p:sp>
      <p:sp>
        <p:nvSpPr>
          <p:cNvPr id="3" name="AutoShape 25">
            <a:hlinkClick r:id="rId15" action="ppaction://hlinksldjump" highlightClick="1">
              <a:snd r:embed="rId14" name="click.wav"/>
            </a:hlinkClick>
          </p:cNvPr>
          <p:cNvSpPr>
            <a:spLocks noChangeArrowheads="1"/>
          </p:cNvSpPr>
          <p:nvPr userDrawn="1"/>
        </p:nvSpPr>
        <p:spPr bwMode="auto">
          <a:xfrm>
            <a:off x="6156570" y="6502400"/>
            <a:ext cx="1342292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目　录</a:t>
            </a:r>
          </a:p>
        </p:txBody>
      </p:sp>
      <p:sp>
        <p:nvSpPr>
          <p:cNvPr id="4" name="AutoShape 25">
            <a:hlinkClick r:id="" action="ppaction://hlinkshowjump?jump=previousslide" highlightClick="1">
              <a:snd r:embed="rId14" name="click.wav"/>
            </a:hlinkClick>
          </p:cNvPr>
          <p:cNvSpPr>
            <a:spLocks noChangeArrowheads="1"/>
          </p:cNvSpPr>
          <p:nvPr userDrawn="1"/>
        </p:nvSpPr>
        <p:spPr bwMode="auto">
          <a:xfrm>
            <a:off x="7752862" y="6502400"/>
            <a:ext cx="1342293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上一页</a:t>
            </a:r>
          </a:p>
        </p:txBody>
      </p:sp>
    </p:spTree>
    <p:extLst>
      <p:ext uri="{BB962C8B-B14F-4D97-AF65-F5344CB8AC3E}">
        <p14:creationId xmlns:p14="http://schemas.microsoft.com/office/powerpoint/2010/main" val="1781583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200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6600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200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200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57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tags" Target="../tags/tag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36080" y="107369"/>
            <a:ext cx="6507992" cy="613803"/>
            <a:chOff x="1271464" y="2420888"/>
            <a:chExt cx="4392488" cy="613803"/>
          </a:xfrm>
        </p:grpSpPr>
        <p:sp>
          <p:nvSpPr>
            <p:cNvPr id="20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426882" y="2449916"/>
              <a:ext cx="41044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成本差异的计算与分析</a:t>
              </a:r>
            </a:p>
          </p:txBody>
        </p:sp>
      </p:grpSp>
      <p:sp>
        <p:nvSpPr>
          <p:cNvPr id="18" name="Rectangle 4"/>
          <p:cNvSpPr>
            <a:spLocks noChangeArrowheads="1"/>
          </p:cNvSpPr>
          <p:nvPr/>
        </p:nvSpPr>
        <p:spPr bwMode="auto">
          <a:xfrm rot="2700000">
            <a:off x="4582889" y="2329209"/>
            <a:ext cx="2743200" cy="2743200"/>
          </a:xfrm>
          <a:prstGeom prst="rect">
            <a:avLst/>
          </a:prstGeom>
          <a:solidFill>
            <a:srgbClr val="C0C0C0"/>
          </a:solidFill>
          <a:ln w="25400">
            <a:solidFill>
              <a:srgbClr val="808080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>
              <a:latin typeface="+mn-ea"/>
              <a:ea typeface="+mn-ea"/>
            </a:endParaRPr>
          </a:p>
        </p:txBody>
      </p:sp>
      <p:sp>
        <p:nvSpPr>
          <p:cNvPr id="25" name="Rectangle 17"/>
          <p:cNvSpPr>
            <a:spLocks noChangeArrowheads="1"/>
          </p:cNvSpPr>
          <p:nvPr/>
        </p:nvSpPr>
        <p:spPr bwMode="black">
          <a:xfrm>
            <a:off x="4887689" y="3319810"/>
            <a:ext cx="2133600" cy="52322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ea typeface="+mn-ea"/>
              </a:rPr>
              <a:t>成本总差异</a:t>
            </a:r>
            <a:endParaRPr lang="en-US" altLang="zh-CN" sz="28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+mn-ea"/>
              <a:ea typeface="+mn-ea"/>
            </a:endParaRPr>
          </a:p>
        </p:txBody>
      </p:sp>
      <p:grpSp>
        <p:nvGrpSpPr>
          <p:cNvPr id="26" name="Group 34"/>
          <p:cNvGrpSpPr/>
          <p:nvPr/>
        </p:nvGrpSpPr>
        <p:grpSpPr bwMode="auto">
          <a:xfrm>
            <a:off x="5329015" y="1589434"/>
            <a:ext cx="1336675" cy="1346200"/>
            <a:chOff x="2390" y="1358"/>
            <a:chExt cx="842" cy="848"/>
          </a:xfrm>
        </p:grpSpPr>
        <p:sp>
          <p:nvSpPr>
            <p:cNvPr id="27" name="AutoShape 4"/>
            <p:cNvSpPr>
              <a:spLocks noChangeArrowheads="1"/>
            </p:cNvSpPr>
            <p:nvPr/>
          </p:nvSpPr>
          <p:spPr bwMode="gray">
            <a:xfrm>
              <a:off x="2390" y="1358"/>
              <a:ext cx="842" cy="848"/>
            </a:xfrm>
            <a:prstGeom prst="roundRect">
              <a:avLst>
                <a:gd name="adj" fmla="val 13537"/>
              </a:avLst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38100">
              <a:solidFill>
                <a:srgbClr val="EAEAEA"/>
              </a:solidFill>
              <a:round/>
            </a:ln>
          </p:spPr>
          <p:txBody>
            <a:bodyPr wrap="none" anchor="ctr"/>
            <a:lstStyle/>
            <a:p>
              <a:pPr algn="ctr">
                <a:defRPr/>
              </a:pPr>
              <a:endParaRPr lang="zh-CN" altLang="zh-CN" sz="2000">
                <a:latin typeface="+mn-ea"/>
                <a:ea typeface="+mn-ea"/>
              </a:endParaRPr>
            </a:p>
          </p:txBody>
        </p:sp>
        <p:pic>
          <p:nvPicPr>
            <p:cNvPr id="28" name="Picture 26" descr="Picture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0" y="1927"/>
              <a:ext cx="309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27" descr="Picture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2881" y="1380"/>
              <a:ext cx="309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0" name="Group 35"/>
          <p:cNvGrpSpPr/>
          <p:nvPr/>
        </p:nvGrpSpPr>
        <p:grpSpPr bwMode="auto">
          <a:xfrm>
            <a:off x="7114952" y="3015009"/>
            <a:ext cx="1339850" cy="1346200"/>
            <a:chOff x="3515" y="2256"/>
            <a:chExt cx="844" cy="848"/>
          </a:xfrm>
        </p:grpSpPr>
        <p:sp>
          <p:nvSpPr>
            <p:cNvPr id="31" name="AutoShape 5"/>
            <p:cNvSpPr>
              <a:spLocks noChangeArrowheads="1"/>
            </p:cNvSpPr>
            <p:nvPr/>
          </p:nvSpPr>
          <p:spPr bwMode="gray">
            <a:xfrm>
              <a:off x="3515" y="2256"/>
              <a:ext cx="844" cy="848"/>
            </a:xfrm>
            <a:prstGeom prst="roundRect">
              <a:avLst>
                <a:gd name="adj" fmla="val 12440"/>
              </a:avLst>
            </a:pr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38100">
              <a:solidFill>
                <a:srgbClr val="EAEAEA"/>
              </a:solidFill>
              <a:round/>
            </a:ln>
          </p:spPr>
          <p:txBody>
            <a:bodyPr wrap="none" anchor="ctr"/>
            <a:lstStyle/>
            <a:p>
              <a:pPr algn="ctr">
                <a:defRPr/>
              </a:pPr>
              <a:endParaRPr lang="zh-CN" altLang="zh-CN" sz="2000">
                <a:latin typeface="+mn-ea"/>
                <a:ea typeface="+mn-ea"/>
              </a:endParaRPr>
            </a:p>
          </p:txBody>
        </p:sp>
        <p:pic>
          <p:nvPicPr>
            <p:cNvPr id="32" name="Picture 28" descr="Picture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544" y="2826"/>
              <a:ext cx="309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29" descr="Picture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 rot="10800000">
              <a:off x="4013" y="2273"/>
              <a:ext cx="309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4" name="Group 36"/>
          <p:cNvGrpSpPr/>
          <p:nvPr/>
        </p:nvGrpSpPr>
        <p:grpSpPr bwMode="auto">
          <a:xfrm>
            <a:off x="5297265" y="4531072"/>
            <a:ext cx="1336675" cy="1346200"/>
            <a:chOff x="2370" y="3211"/>
            <a:chExt cx="842" cy="848"/>
          </a:xfrm>
        </p:grpSpPr>
        <p:sp>
          <p:nvSpPr>
            <p:cNvPr id="35" name="AutoShape 7"/>
            <p:cNvSpPr>
              <a:spLocks noChangeArrowheads="1"/>
            </p:cNvSpPr>
            <p:nvPr/>
          </p:nvSpPr>
          <p:spPr bwMode="gray">
            <a:xfrm>
              <a:off x="2370" y="3211"/>
              <a:ext cx="842" cy="848"/>
            </a:xfrm>
            <a:prstGeom prst="roundRect">
              <a:avLst>
                <a:gd name="adj" fmla="val 13537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38100">
              <a:solidFill>
                <a:srgbClr val="EAEAEA"/>
              </a:solidFill>
              <a:round/>
            </a:ln>
          </p:spPr>
          <p:txBody>
            <a:bodyPr wrap="none" anchor="ctr"/>
            <a:lstStyle/>
            <a:p>
              <a:pPr algn="ctr">
                <a:defRPr/>
              </a:pPr>
              <a:endParaRPr lang="zh-CN" altLang="zh-CN" sz="2000">
                <a:latin typeface="+mn-ea"/>
                <a:ea typeface="+mn-ea"/>
              </a:endParaRPr>
            </a:p>
          </p:txBody>
        </p:sp>
        <p:pic>
          <p:nvPicPr>
            <p:cNvPr id="36" name="Picture 30" descr="Picture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406" y="3781"/>
              <a:ext cx="309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31" descr="Picture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 rot="10800000">
              <a:off x="2863" y="3228"/>
              <a:ext cx="309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8" name="Group 37"/>
          <p:cNvGrpSpPr/>
          <p:nvPr/>
        </p:nvGrpSpPr>
        <p:grpSpPr bwMode="auto">
          <a:xfrm>
            <a:off x="3435128" y="3003897"/>
            <a:ext cx="1336675" cy="1346200"/>
            <a:chOff x="1197" y="2249"/>
            <a:chExt cx="842" cy="848"/>
          </a:xfrm>
        </p:grpSpPr>
        <p:sp>
          <p:nvSpPr>
            <p:cNvPr id="39" name="AutoShape 6"/>
            <p:cNvSpPr>
              <a:spLocks noChangeArrowheads="1"/>
            </p:cNvSpPr>
            <p:nvPr/>
          </p:nvSpPr>
          <p:spPr bwMode="gray">
            <a:xfrm>
              <a:off x="1197" y="2249"/>
              <a:ext cx="842" cy="848"/>
            </a:xfrm>
            <a:prstGeom prst="roundRect">
              <a:avLst>
                <a:gd name="adj" fmla="val 11875"/>
              </a:avLst>
            </a:prstGeom>
            <a:gradFill rotWithShape="1">
              <a:gsLst>
                <a:gs pos="0">
                  <a:srgbClr val="003263"/>
                </a:gs>
                <a:gs pos="50000">
                  <a:srgbClr val="006BD6"/>
                </a:gs>
                <a:gs pos="100000">
                  <a:srgbClr val="003263"/>
                </a:gs>
              </a:gsLst>
              <a:lin ang="2700000" scaled="1"/>
            </a:gradFill>
            <a:ln w="38100">
              <a:solidFill>
                <a:srgbClr val="EAEAEA"/>
              </a:solidFill>
              <a:rou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2000">
                <a:latin typeface="+mn-ea"/>
                <a:ea typeface="+mn-ea"/>
              </a:endParaRPr>
            </a:p>
          </p:txBody>
        </p:sp>
        <p:pic>
          <p:nvPicPr>
            <p:cNvPr id="40" name="Picture 32" descr="Picture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4" y="2832"/>
              <a:ext cx="309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33" descr="Picture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1687" y="2267"/>
              <a:ext cx="309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2" name="Rectangle 9"/>
          <p:cNvSpPr>
            <a:spLocks noChangeArrowheads="1"/>
          </p:cNvSpPr>
          <p:nvPr/>
        </p:nvSpPr>
        <p:spPr bwMode="white">
          <a:xfrm>
            <a:off x="3425602" y="3319809"/>
            <a:ext cx="1295400" cy="707886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80808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000" dirty="0">
                <a:solidFill>
                  <a:srgbClr val="FEFEFE"/>
                </a:solidFill>
                <a:latin typeface="+mn-ea"/>
                <a:ea typeface="+mn-ea"/>
              </a:rPr>
              <a:t>固定制造费用差异</a:t>
            </a:r>
            <a:endParaRPr lang="en-US" altLang="zh-CN" sz="2000" dirty="0">
              <a:solidFill>
                <a:srgbClr val="FEFEFE"/>
              </a:solidFill>
              <a:latin typeface="+mn-ea"/>
              <a:ea typeface="+mn-ea"/>
            </a:endParaRPr>
          </a:p>
        </p:txBody>
      </p:sp>
      <p:sp>
        <p:nvSpPr>
          <p:cNvPr id="43" name="Rectangle 10"/>
          <p:cNvSpPr>
            <a:spLocks noChangeArrowheads="1"/>
          </p:cNvSpPr>
          <p:nvPr/>
        </p:nvSpPr>
        <p:spPr bwMode="white">
          <a:xfrm>
            <a:off x="7176864" y="3319809"/>
            <a:ext cx="1295400" cy="707886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80808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000" dirty="0">
                <a:solidFill>
                  <a:srgbClr val="FEFEFE"/>
                </a:solidFill>
                <a:latin typeface="+mn-ea"/>
                <a:ea typeface="+mn-ea"/>
              </a:rPr>
              <a:t>直接人工成本差异</a:t>
            </a:r>
            <a:endParaRPr lang="en-US" altLang="zh-CN" sz="2000" dirty="0">
              <a:solidFill>
                <a:srgbClr val="FEFEFE"/>
              </a:solidFill>
              <a:latin typeface="+mn-ea"/>
              <a:ea typeface="+mn-ea"/>
            </a:endParaRPr>
          </a:p>
        </p:txBody>
      </p:sp>
      <p:sp>
        <p:nvSpPr>
          <p:cNvPr id="45" name="Rectangle 8"/>
          <p:cNvSpPr>
            <a:spLocks noChangeArrowheads="1"/>
          </p:cNvSpPr>
          <p:nvPr/>
        </p:nvSpPr>
        <p:spPr bwMode="white">
          <a:xfrm>
            <a:off x="5330602" y="1948209"/>
            <a:ext cx="1295400" cy="707886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80808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000" dirty="0">
                <a:solidFill>
                  <a:srgbClr val="FEFEFE"/>
                </a:solidFill>
                <a:latin typeface="+mn-ea"/>
                <a:ea typeface="+mn-ea"/>
              </a:rPr>
              <a:t>直接材料成本差异</a:t>
            </a:r>
            <a:endParaRPr lang="en-US" altLang="zh-CN" sz="2000" dirty="0">
              <a:solidFill>
                <a:srgbClr val="FEFEFE"/>
              </a:solidFill>
              <a:latin typeface="+mn-ea"/>
              <a:ea typeface="+mn-ea"/>
            </a:endParaRPr>
          </a:p>
        </p:txBody>
      </p:sp>
      <p:sp>
        <p:nvSpPr>
          <p:cNvPr id="47" name="Rectangle 11"/>
          <p:cNvSpPr>
            <a:spLocks noChangeArrowheads="1"/>
          </p:cNvSpPr>
          <p:nvPr/>
        </p:nvSpPr>
        <p:spPr bwMode="white">
          <a:xfrm>
            <a:off x="5330602" y="4889847"/>
            <a:ext cx="1295400" cy="707886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80808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000" dirty="0">
                <a:solidFill>
                  <a:srgbClr val="FEFEFE"/>
                </a:solidFill>
                <a:latin typeface="+mn-ea"/>
                <a:ea typeface="+mn-ea"/>
              </a:rPr>
              <a:t>变动制造费用差异</a:t>
            </a:r>
            <a:endParaRPr lang="en-US" altLang="zh-CN" sz="2000" dirty="0">
              <a:solidFill>
                <a:srgbClr val="FEFEFE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94957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901183" y="2898810"/>
            <a:ext cx="10235377" cy="175432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266700">
              <a:lnSpc>
                <a:spcPct val="150000"/>
              </a:lnSpc>
            </a:pPr>
            <a:r>
              <a:rPr lang="zh-CN" sz="2400" b="1" dirty="0">
                <a:solidFill>
                  <a:schemeClr val="tx1"/>
                </a:solidFill>
                <a:latin typeface="+mn-ea"/>
              </a:rPr>
              <a:t>直接人工成本差异</a:t>
            </a:r>
            <a:r>
              <a:rPr lang="en-US" sz="2400" b="1" dirty="0">
                <a:solidFill>
                  <a:schemeClr val="tx1"/>
                </a:solidFill>
                <a:latin typeface="+mn-ea"/>
              </a:rPr>
              <a:t>=10×8 800−9</a:t>
            </a:r>
            <a:r>
              <a:rPr lang="en-US" sz="2400" b="1" dirty="0">
                <a:solidFill>
                  <a:schemeClr val="tx1"/>
                </a:solidFill>
                <a:latin typeface="+mn-ea"/>
                <a:sym typeface="+mn-ea"/>
              </a:rPr>
              <a:t>×</a:t>
            </a:r>
            <a:r>
              <a:rPr lang="en-US" sz="2400" b="1" dirty="0">
                <a:solidFill>
                  <a:schemeClr val="tx1"/>
                </a:solidFill>
                <a:latin typeface="+mn-ea"/>
              </a:rPr>
              <a:t>40</a:t>
            </a:r>
            <a:r>
              <a:rPr lang="en-US" sz="2400" b="1" dirty="0">
                <a:solidFill>
                  <a:schemeClr val="tx1"/>
                </a:solidFill>
                <a:latin typeface="+mn-ea"/>
                <a:sym typeface="+mn-ea"/>
              </a:rPr>
              <a:t>×</a:t>
            </a:r>
            <a:r>
              <a:rPr lang="en-US" sz="2400" b="1" dirty="0">
                <a:solidFill>
                  <a:schemeClr val="tx1"/>
                </a:solidFill>
                <a:latin typeface="+mn-ea"/>
              </a:rPr>
              <a:t>200=16 </a:t>
            </a:r>
            <a:r>
              <a:rPr lang="zh-CN" sz="2400" b="1" dirty="0">
                <a:solidFill>
                  <a:schemeClr val="tx1"/>
                </a:solidFill>
                <a:latin typeface="+mn-ea"/>
              </a:rPr>
              <a:t>000元</a:t>
            </a:r>
          </a:p>
          <a:p>
            <a:pPr marL="0" indent="266700">
              <a:lnSpc>
                <a:spcPct val="150000"/>
              </a:lnSpc>
            </a:pPr>
            <a:r>
              <a:rPr lang="zh-CN" sz="2400" b="1" dirty="0">
                <a:solidFill>
                  <a:schemeClr val="tx1"/>
                </a:solidFill>
                <a:latin typeface="+mn-ea"/>
              </a:rPr>
              <a:t>直接人工用量差异=（8</a:t>
            </a:r>
            <a:r>
              <a:rPr lang="en-US" sz="2400" b="1" dirty="0">
                <a:solidFill>
                  <a:schemeClr val="tx1"/>
                </a:solidFill>
                <a:latin typeface="+mn-ea"/>
              </a:rPr>
              <a:t> 800−</a:t>
            </a:r>
            <a:r>
              <a:rPr lang="zh-CN" sz="2400" b="1" dirty="0">
                <a:solidFill>
                  <a:schemeClr val="tx1"/>
                </a:solidFill>
                <a:latin typeface="+mn-ea"/>
              </a:rPr>
              <a:t>40</a:t>
            </a:r>
            <a:r>
              <a:rPr lang="en-US" sz="2400" b="1" dirty="0">
                <a:solidFill>
                  <a:schemeClr val="tx1"/>
                </a:solidFill>
                <a:latin typeface="+mn-ea"/>
                <a:sym typeface="+mn-ea"/>
              </a:rPr>
              <a:t>×</a:t>
            </a:r>
            <a:r>
              <a:rPr lang="zh-CN" sz="2400" b="1" dirty="0">
                <a:solidFill>
                  <a:schemeClr val="tx1"/>
                </a:solidFill>
                <a:latin typeface="+mn-ea"/>
              </a:rPr>
              <a:t>200）</a:t>
            </a:r>
            <a:r>
              <a:rPr lang="en-US" sz="2400" b="1" dirty="0">
                <a:solidFill>
                  <a:schemeClr val="tx1"/>
                </a:solidFill>
                <a:latin typeface="+mn-ea"/>
                <a:sym typeface="+mn-ea"/>
              </a:rPr>
              <a:t>×</a:t>
            </a:r>
            <a:r>
              <a:rPr lang="zh-CN" sz="2400" b="1" dirty="0">
                <a:solidFill>
                  <a:schemeClr val="tx1"/>
                </a:solidFill>
                <a:latin typeface="+mn-ea"/>
              </a:rPr>
              <a:t>9=7</a:t>
            </a:r>
            <a:r>
              <a:rPr lang="en-US" sz="240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zh-CN" sz="2400" b="1" dirty="0">
                <a:solidFill>
                  <a:schemeClr val="tx1"/>
                </a:solidFill>
                <a:latin typeface="+mn-ea"/>
              </a:rPr>
              <a:t>200元</a:t>
            </a:r>
          </a:p>
          <a:p>
            <a:pPr marL="0" indent="266700">
              <a:lnSpc>
                <a:spcPct val="150000"/>
              </a:lnSpc>
            </a:pPr>
            <a:r>
              <a:rPr lang="zh-CN" sz="2400" b="1" dirty="0">
                <a:solidFill>
                  <a:schemeClr val="tx1"/>
                </a:solidFill>
                <a:latin typeface="+mn-ea"/>
              </a:rPr>
              <a:t>直接人工价格差异=（10</a:t>
            </a:r>
            <a:r>
              <a:rPr lang="en-US" sz="2400" b="1" dirty="0">
                <a:solidFill>
                  <a:schemeClr val="tx1"/>
                </a:solidFill>
                <a:latin typeface="+mn-ea"/>
              </a:rPr>
              <a:t>−9</a:t>
            </a:r>
            <a:r>
              <a:rPr lang="zh-CN" sz="2400" b="1" dirty="0">
                <a:solidFill>
                  <a:schemeClr val="tx1"/>
                </a:solidFill>
                <a:latin typeface="+mn-ea"/>
              </a:rPr>
              <a:t>）</a:t>
            </a:r>
            <a:r>
              <a:rPr lang="en-US" sz="2400" b="1" dirty="0">
                <a:solidFill>
                  <a:schemeClr val="tx1"/>
                </a:solidFill>
                <a:latin typeface="+mn-ea"/>
                <a:sym typeface="+mn-ea"/>
              </a:rPr>
              <a:t>×</a:t>
            </a:r>
            <a:r>
              <a:rPr lang="en-US" sz="2400" b="1" dirty="0">
                <a:solidFill>
                  <a:schemeClr val="tx1"/>
                </a:solidFill>
                <a:latin typeface="+mn-ea"/>
              </a:rPr>
              <a:t>8 800=8 </a:t>
            </a:r>
            <a:r>
              <a:rPr lang="zh-CN" sz="2400" b="1" dirty="0">
                <a:solidFill>
                  <a:schemeClr val="tx1"/>
                </a:solidFill>
                <a:latin typeface="+mn-ea"/>
              </a:rPr>
              <a:t>800元</a:t>
            </a:r>
            <a:endParaRPr lang="zh-CN" altLang="en-US" sz="24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66836" y="1078615"/>
            <a:ext cx="11045787" cy="14859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>
              <a:lnSpc>
                <a:spcPct val="130000"/>
              </a:lnSpc>
            </a:pPr>
            <a:r>
              <a:rPr lang="zh-CN" sz="2400" b="1" dirty="0">
                <a:latin typeface="+mn-ea"/>
              </a:rPr>
              <a:t>威盛公司本期生产乙产品</a:t>
            </a:r>
            <a:r>
              <a:rPr lang="zh-CN" sz="2400" b="1" dirty="0">
                <a:latin typeface="+mn-ea"/>
                <a:cs typeface="Times New Roman" panose="02020603050405020304" pitchFamily="18" charset="0"/>
              </a:rPr>
              <a:t>200件，实际耗用工时8 800小时，实际人工总额</a:t>
            </a:r>
            <a:r>
              <a:rPr lang="zh-CN" sz="2400" b="1" dirty="0">
                <a:solidFill>
                  <a:srgbClr val="000000"/>
                </a:solidFill>
                <a:latin typeface="+mn-ea"/>
              </a:rPr>
              <a:t>为</a:t>
            </a:r>
            <a:r>
              <a:rPr lang="zh-CN" sz="2400" b="1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88 000元</a:t>
            </a:r>
            <a:r>
              <a:rPr lang="zh-CN" sz="2400" b="1" dirty="0">
                <a:latin typeface="+mn-ea"/>
              </a:rPr>
              <a:t>，平均每工时为</a:t>
            </a:r>
            <a:r>
              <a:rPr lang="zh-CN" sz="2400" b="1" dirty="0">
                <a:latin typeface="+mn-ea"/>
                <a:cs typeface="Times New Roman" panose="02020603050405020304" pitchFamily="18" charset="0"/>
              </a:rPr>
              <a:t>10元。企业标准人工率为9元，单位产品的工时耗用标准为40小时。</a:t>
            </a:r>
            <a:endParaRPr lang="zh-CN" altLang="en-US" sz="2400" b="1" dirty="0">
              <a:latin typeface="+mn-ea"/>
            </a:endParaRPr>
          </a:p>
        </p:txBody>
      </p:sp>
      <p:graphicFrame>
        <p:nvGraphicFramePr>
          <p:cNvPr id="6" name="表格 5"/>
          <p:cNvGraphicFramePr/>
          <p:nvPr>
            <p:extLst>
              <p:ext uri="{D42A27DB-BD31-4B8C-83A1-F6EECF244321}">
                <p14:modId xmlns:p14="http://schemas.microsoft.com/office/powerpoint/2010/main" val="4043785970"/>
              </p:ext>
            </p:extLst>
          </p:nvPr>
        </p:nvGraphicFramePr>
        <p:xfrm>
          <a:off x="1014314" y="5013176"/>
          <a:ext cx="10009113" cy="8659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591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34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365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65939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 dirty="0" err="1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直接人工</a:t>
                      </a:r>
                      <a:endParaRPr lang="en-US" altLang="en-US" sz="2400" b="1" dirty="0">
                        <a:solidFill>
                          <a:schemeClr val="tx2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400" b="1" dirty="0" err="1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工资率差异＝实际工时</a:t>
                      </a: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×</a:t>
                      </a:r>
                    </a:p>
                    <a:p>
                      <a:pPr indent="0">
                        <a:buNone/>
                      </a:pP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400" b="1" dirty="0" err="1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实际工资率－标准工资率</a:t>
                      </a: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）</a:t>
                      </a:r>
                      <a:endParaRPr lang="en-US" altLang="en-US" sz="2400" b="1" dirty="0">
                        <a:solidFill>
                          <a:schemeClr val="tx2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400" b="1" dirty="0" err="1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人工效率差异</a:t>
                      </a: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＝（</a:t>
                      </a:r>
                      <a:r>
                        <a:rPr lang="en-US" sz="2400" b="1" dirty="0" err="1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实际工时－标准工时</a:t>
                      </a: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）×</a:t>
                      </a:r>
                      <a:r>
                        <a:rPr lang="en-US" sz="2400" b="1" dirty="0" err="1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标准工资率</a:t>
                      </a:r>
                      <a:endParaRPr lang="en-US" altLang="en-US" sz="2400" b="1" dirty="0">
                        <a:solidFill>
                          <a:schemeClr val="tx2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8" name="组合 7"/>
          <p:cNvGrpSpPr/>
          <p:nvPr/>
        </p:nvGrpSpPr>
        <p:grpSpPr>
          <a:xfrm>
            <a:off x="236080" y="107369"/>
            <a:ext cx="6507992" cy="613803"/>
            <a:chOff x="1271464" y="2420888"/>
            <a:chExt cx="4392488" cy="613803"/>
          </a:xfrm>
        </p:grpSpPr>
        <p:sp>
          <p:nvSpPr>
            <p:cNvPr id="9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426882" y="2449916"/>
              <a:ext cx="41044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成本差异的计算与分析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6557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文本框 110"/>
          <p:cNvSpPr txBox="1"/>
          <p:nvPr/>
        </p:nvSpPr>
        <p:spPr>
          <a:xfrm>
            <a:off x="730345" y="1662680"/>
            <a:ext cx="10730992" cy="371178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266700"/>
            <a:r>
              <a:rPr lang="zh-CN" sz="2400" b="1" dirty="0">
                <a:latin typeface="+mn-ea"/>
                <a:cs typeface="Times New Roman" panose="02020603050405020304" pitchFamily="18" charset="0"/>
              </a:rPr>
              <a:t>直接人工成本差异的分析</a:t>
            </a:r>
          </a:p>
          <a:p>
            <a:pPr marL="0" indent="266700"/>
            <a:endParaRPr lang="zh-CN" sz="2400" b="1" dirty="0">
              <a:latin typeface="+mn-ea"/>
            </a:endParaRPr>
          </a:p>
          <a:p>
            <a:pPr marL="0" indent="266700">
              <a:lnSpc>
                <a:spcPct val="130000"/>
              </a:lnSpc>
            </a:pPr>
            <a:r>
              <a:rPr lang="zh-CN" sz="2400" b="1" dirty="0">
                <a:solidFill>
                  <a:schemeClr val="tx2"/>
                </a:solidFill>
                <a:latin typeface="+mn-ea"/>
              </a:rPr>
              <a:t>直接人工价格差异</a:t>
            </a:r>
            <a:r>
              <a:rPr lang="zh-CN" sz="2400" b="1" dirty="0">
                <a:latin typeface="+mn-ea"/>
              </a:rPr>
              <a:t>形成的原因主要包括：</a:t>
            </a:r>
          </a:p>
          <a:p>
            <a:pPr marL="0" indent="266700">
              <a:lnSpc>
                <a:spcPct val="130000"/>
              </a:lnSpc>
            </a:pPr>
            <a:r>
              <a:rPr lang="zh-CN" sz="2400" b="1" dirty="0">
                <a:latin typeface="+mn-ea"/>
              </a:rPr>
              <a:t>①不同级别工人的调度不当，生产工人升级或降级使用；</a:t>
            </a:r>
          </a:p>
          <a:p>
            <a:pPr marL="0" indent="266700">
              <a:lnSpc>
                <a:spcPct val="130000"/>
              </a:lnSpc>
            </a:pPr>
            <a:r>
              <a:rPr lang="zh-CN" sz="2400" b="1" dirty="0">
                <a:latin typeface="+mn-ea"/>
              </a:rPr>
              <a:t>②工资发生变动，原工资标准未及时进行调整；</a:t>
            </a:r>
          </a:p>
          <a:p>
            <a:pPr marL="0" indent="266700">
              <a:lnSpc>
                <a:spcPct val="130000"/>
              </a:lnSpc>
            </a:pPr>
            <a:r>
              <a:rPr lang="zh-CN" sz="2400" b="1" dirty="0">
                <a:latin typeface="+mn-ea"/>
              </a:rPr>
              <a:t>③工资计算方法发生变化；</a:t>
            </a:r>
          </a:p>
          <a:p>
            <a:pPr marL="0" indent="266700">
              <a:lnSpc>
                <a:spcPct val="130000"/>
              </a:lnSpc>
            </a:pPr>
            <a:r>
              <a:rPr lang="zh-CN" sz="2400" b="1" dirty="0">
                <a:latin typeface="+mn-ea"/>
              </a:rPr>
              <a:t>④季节性或临时性生产增发工资等。</a:t>
            </a:r>
          </a:p>
          <a:p>
            <a:pPr marL="0" indent="266700">
              <a:lnSpc>
                <a:spcPct val="130000"/>
              </a:lnSpc>
            </a:pPr>
            <a:r>
              <a:rPr lang="zh-CN" sz="2400" b="1" dirty="0">
                <a:latin typeface="+mn-ea"/>
              </a:rPr>
              <a:t>由此产生的责任应由劳动人事部门或生产部门承担。</a:t>
            </a:r>
            <a:endParaRPr lang="zh-CN" altLang="en-US" sz="2400" b="1" dirty="0">
              <a:latin typeface="+mn-ea"/>
            </a:endParaRPr>
          </a:p>
        </p:txBody>
      </p:sp>
      <p:pic>
        <p:nvPicPr>
          <p:cNvPr id="3" name="图片 2" descr="矢量合作分析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4272" y="3645024"/>
            <a:ext cx="3125877" cy="2235952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236080" y="107369"/>
            <a:ext cx="6507992" cy="613803"/>
            <a:chOff x="1271464" y="2420888"/>
            <a:chExt cx="4392488" cy="613803"/>
          </a:xfrm>
        </p:grpSpPr>
        <p:sp>
          <p:nvSpPr>
            <p:cNvPr id="7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426882" y="2449916"/>
              <a:ext cx="41044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成本差异的计算与分析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713241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文本框 110"/>
          <p:cNvSpPr txBox="1"/>
          <p:nvPr/>
        </p:nvSpPr>
        <p:spPr>
          <a:xfrm>
            <a:off x="805920" y="1063379"/>
            <a:ext cx="10730992" cy="52610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266700"/>
            <a:r>
              <a:rPr lang="zh-CN" sz="2400" dirty="0">
                <a:latin typeface="+mn-ea"/>
                <a:cs typeface="Times New Roman" panose="02020603050405020304" pitchFamily="18" charset="0"/>
              </a:rPr>
              <a:t>直接人工成本差异的分析</a:t>
            </a:r>
          </a:p>
          <a:p>
            <a:pPr marL="0" indent="266700"/>
            <a:endParaRPr lang="zh-CN" sz="2400" dirty="0">
              <a:latin typeface="+mn-ea"/>
            </a:endParaRPr>
          </a:p>
          <a:p>
            <a:pPr marL="0" indent="266700"/>
            <a:r>
              <a:rPr lang="zh-CN" sz="2400" dirty="0">
                <a:solidFill>
                  <a:schemeClr val="tx2"/>
                </a:solidFill>
                <a:latin typeface="+mn-ea"/>
              </a:rPr>
              <a:t>直接人工用量差异</a:t>
            </a:r>
            <a:r>
              <a:rPr lang="zh-CN" sz="2400" dirty="0">
                <a:latin typeface="+mn-ea"/>
              </a:rPr>
              <a:t>的形成原因，主要包括：</a:t>
            </a:r>
          </a:p>
          <a:p>
            <a:pPr marL="0" indent="266700"/>
            <a:r>
              <a:rPr lang="zh-CN" sz="2400" dirty="0">
                <a:latin typeface="+mn-ea"/>
              </a:rPr>
              <a:t>①生产工人经验不足、工作不熟练，</a:t>
            </a:r>
          </a:p>
          <a:p>
            <a:pPr marL="0" indent="266700"/>
            <a:r>
              <a:rPr lang="zh-CN" sz="2400" dirty="0">
                <a:latin typeface="+mn-ea"/>
              </a:rPr>
              <a:t>②未能在标准工时内完成任务；</a:t>
            </a:r>
          </a:p>
          <a:p>
            <a:pPr marL="0" indent="266700"/>
            <a:r>
              <a:rPr lang="zh-CN" sz="2400" dirty="0">
                <a:latin typeface="+mn-ea"/>
              </a:rPr>
              <a:t>③工人劳动情绪不佳、积极性不高，影响生产潜能的发挥；</a:t>
            </a:r>
          </a:p>
          <a:p>
            <a:pPr marL="0" indent="266700"/>
            <a:r>
              <a:rPr lang="zh-CN" sz="2400" dirty="0">
                <a:latin typeface="+mn-ea"/>
              </a:rPr>
              <a:t>④材料供应不及时，造成停工待料，浪费工时；</a:t>
            </a:r>
          </a:p>
          <a:p>
            <a:pPr marL="0" indent="266700"/>
            <a:r>
              <a:rPr lang="zh-CN" sz="2400" dirty="0">
                <a:latin typeface="+mn-ea"/>
              </a:rPr>
              <a:t>⑤设备故障较多，停工待修，从而浪费工时；</a:t>
            </a:r>
          </a:p>
          <a:p>
            <a:pPr marL="0" indent="266700"/>
            <a:r>
              <a:rPr lang="zh-CN" sz="2400" dirty="0">
                <a:latin typeface="+mn-ea"/>
              </a:rPr>
              <a:t>⑥生产工艺变更，相关部门未能及时修订标准；</a:t>
            </a:r>
          </a:p>
          <a:p>
            <a:pPr marL="0" indent="266700"/>
            <a:r>
              <a:rPr lang="zh-CN" sz="2400" dirty="0">
                <a:latin typeface="+mn-ea"/>
              </a:rPr>
              <a:t>⑦生产计划安排不当，造成</a:t>
            </a:r>
            <a:r>
              <a:rPr lang="zh-CN" sz="2400" dirty="0">
                <a:latin typeface="+mn-ea"/>
                <a:cs typeface="Times New Roman" panose="02020603050405020304" pitchFamily="18" charset="0"/>
              </a:rPr>
              <a:t>“窝工”；</a:t>
            </a:r>
          </a:p>
          <a:p>
            <a:pPr marL="0" indent="266700"/>
            <a:r>
              <a:rPr lang="zh-CN" sz="2400" dirty="0">
                <a:latin typeface="+mn-ea"/>
                <a:cs typeface="Times New Roman" panose="02020603050405020304" pitchFamily="18" charset="0"/>
              </a:rPr>
              <a:t>⑧材料质量低劣导致加工时间延长；</a:t>
            </a:r>
          </a:p>
          <a:p>
            <a:pPr marL="0" indent="266700"/>
            <a:r>
              <a:rPr lang="zh-CN" sz="2400" dirty="0">
                <a:latin typeface="+mn-ea"/>
                <a:cs typeface="Times New Roman" panose="02020603050405020304" pitchFamily="18" charset="0"/>
              </a:rPr>
              <a:t>⑨上岗新工人较多，机器或工具选用不当；</a:t>
            </a:r>
          </a:p>
          <a:p>
            <a:pPr marL="0" indent="266700"/>
            <a:endParaRPr lang="zh-CN" sz="2400" dirty="0">
              <a:latin typeface="+mn-ea"/>
              <a:cs typeface="Times New Roman" panose="02020603050405020304" pitchFamily="18" charset="0"/>
            </a:endParaRPr>
          </a:p>
          <a:p>
            <a:pPr marL="0" indent="266700"/>
            <a:r>
              <a:rPr lang="zh-CN" sz="2400" dirty="0">
                <a:latin typeface="+mn-ea"/>
                <a:cs typeface="Times New Roman" panose="02020603050405020304" pitchFamily="18" charset="0"/>
              </a:rPr>
              <a:t>人工效率差异基本上都是可控差异，主要应由生产部门负责</a:t>
            </a:r>
            <a:r>
              <a:rPr lang="zh-CN" sz="2400" b="0" dirty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400" dirty="0"/>
          </a:p>
        </p:txBody>
      </p:sp>
      <p:grpSp>
        <p:nvGrpSpPr>
          <p:cNvPr id="6" name="组合 5"/>
          <p:cNvGrpSpPr/>
          <p:nvPr/>
        </p:nvGrpSpPr>
        <p:grpSpPr>
          <a:xfrm>
            <a:off x="236080" y="107369"/>
            <a:ext cx="6507992" cy="613803"/>
            <a:chOff x="1271464" y="2420888"/>
            <a:chExt cx="4392488" cy="613803"/>
          </a:xfrm>
        </p:grpSpPr>
        <p:sp>
          <p:nvSpPr>
            <p:cNvPr id="7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426882" y="2449916"/>
              <a:ext cx="41044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成本差异的计算与分析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852017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53104556"/>
              </p:ext>
            </p:extLst>
          </p:nvPr>
        </p:nvGraphicFramePr>
        <p:xfrm>
          <a:off x="1055440" y="2204864"/>
          <a:ext cx="10153128" cy="33843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250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95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32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52629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变动成本差异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价格差异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数量差异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1329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直接材料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材料价格差异＝实际数量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×</a:t>
                      </a:r>
                    </a:p>
                    <a:p>
                      <a:pPr indent="0">
                        <a:buNone/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实际价格－标准价格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）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材料数量差异＝（实际数量－标准数量）×标准价格</a:t>
                      </a:r>
                      <a:endParaRPr lang="en-US" altLang="en-US" sz="2400" b="1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5939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直接人工</a:t>
                      </a:r>
                      <a:endParaRPr lang="en-US" altLang="en-US" sz="2400" b="1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400" b="1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工资率差异＝实际工时</a:t>
                      </a: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×</a:t>
                      </a:r>
                    </a:p>
                    <a:p>
                      <a:pPr indent="0">
                        <a:buNone/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400" b="1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实际工资率－标准工资率</a:t>
                      </a: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）</a:t>
                      </a:r>
                      <a:endParaRPr lang="en-US" altLang="en-US" sz="2400" b="1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400" b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人工效率差异＝（实际工时－标准工时）×标准工资率</a:t>
                      </a:r>
                      <a:endParaRPr lang="en-US" altLang="en-US" sz="2400" b="1">
                        <a:solidFill>
                          <a:schemeClr val="tx1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34479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 dirty="0" err="1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变动制造费用</a:t>
                      </a: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400" b="1" dirty="0">
                        <a:solidFill>
                          <a:schemeClr val="tx2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400" b="1" dirty="0" err="1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耗费差异＝实际工时</a:t>
                      </a: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×</a:t>
                      </a:r>
                    </a:p>
                    <a:p>
                      <a:pPr indent="0">
                        <a:buNone/>
                      </a:pP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400" b="1" dirty="0" err="1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实际分配率－标准分配率</a:t>
                      </a: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）</a:t>
                      </a:r>
                      <a:endParaRPr lang="en-US" altLang="en-US" sz="2400" b="1" dirty="0">
                        <a:solidFill>
                          <a:schemeClr val="tx2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400" b="1" dirty="0" err="1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效率差异</a:t>
                      </a: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＝（</a:t>
                      </a:r>
                      <a:r>
                        <a:rPr lang="en-US" sz="2400" b="1" dirty="0" err="1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实际工时－标准工时</a:t>
                      </a: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）×</a:t>
                      </a:r>
                      <a:r>
                        <a:rPr lang="en-US" sz="2400" b="1" dirty="0" err="1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标准分配率</a:t>
                      </a:r>
                      <a:endParaRPr lang="en-US" altLang="en-US" sz="2400" b="1" dirty="0">
                        <a:solidFill>
                          <a:schemeClr val="tx2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6" name="组合 5"/>
          <p:cNvGrpSpPr/>
          <p:nvPr/>
        </p:nvGrpSpPr>
        <p:grpSpPr>
          <a:xfrm>
            <a:off x="236080" y="107369"/>
            <a:ext cx="6507992" cy="613803"/>
            <a:chOff x="1271464" y="2420888"/>
            <a:chExt cx="4392488" cy="613803"/>
          </a:xfrm>
        </p:grpSpPr>
        <p:sp>
          <p:nvSpPr>
            <p:cNvPr id="7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426882" y="2449916"/>
              <a:ext cx="41044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成本差异的计算与分析</a:t>
              </a:r>
            </a:p>
          </p:txBody>
        </p:sp>
      </p:grp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362726" y="807107"/>
            <a:ext cx="4869178" cy="822325"/>
            <a:chOff x="11113" y="950913"/>
            <a:chExt cx="6391092" cy="822325"/>
          </a:xfrm>
        </p:grpSpPr>
        <p:pic>
          <p:nvPicPr>
            <p:cNvPr id="10" name="TextBox 17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6391092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 Box 4"/>
            <p:cNvSpPr txBox="1">
              <a:spLocks noChangeArrowheads="1"/>
            </p:cNvSpPr>
            <p:nvPr/>
          </p:nvSpPr>
          <p:spPr bwMode="auto">
            <a:xfrm>
              <a:off x="240205" y="1108566"/>
              <a:ext cx="5594909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+mn-ea"/>
                  <a:ea typeface="+mn-ea"/>
                </a:rPr>
                <a:t>三、变动制造费用差异分析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234028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文本框 108"/>
          <p:cNvSpPr txBox="1"/>
          <p:nvPr/>
        </p:nvSpPr>
        <p:spPr>
          <a:xfrm>
            <a:off x="818623" y="1916832"/>
            <a:ext cx="10677977" cy="345325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>
              <a:lnSpc>
                <a:spcPct val="130000"/>
              </a:lnSpc>
            </a:pPr>
            <a:r>
              <a:rPr lang="en-US" altLang="zh-CN" sz="2400" b="1" dirty="0">
                <a:latin typeface="+mn-ea"/>
                <a:sym typeface="+mn-ea"/>
              </a:rPr>
              <a:t>       </a:t>
            </a:r>
            <a:r>
              <a:rPr lang="zh-CN" sz="2400" b="1" dirty="0">
                <a:latin typeface="+mn-ea"/>
                <a:sym typeface="+mn-ea"/>
              </a:rPr>
              <a:t>威盛公司本期生产乙产品</a:t>
            </a:r>
            <a:r>
              <a:rPr lang="zh-CN" sz="2400" b="1" dirty="0">
                <a:latin typeface="+mn-ea"/>
                <a:cs typeface="Times New Roman" panose="02020603050405020304" pitchFamily="18" charset="0"/>
                <a:sym typeface="+mn-ea"/>
              </a:rPr>
              <a:t>200件，实际耗用人工8800小时，实际发生变动制造费</a:t>
            </a:r>
            <a:r>
              <a:rPr lang="zh-CN" sz="2400" b="1" dirty="0">
                <a:solidFill>
                  <a:srgbClr val="000000"/>
                </a:solidFill>
                <a:latin typeface="+mn-ea"/>
                <a:sym typeface="+mn-ea"/>
              </a:rPr>
              <a:t>用</a:t>
            </a:r>
            <a:r>
              <a:rPr lang="en-US" sz="2400" b="1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  <a:sym typeface="+mn-ea"/>
              </a:rPr>
              <a:t>23 </a:t>
            </a:r>
            <a:r>
              <a:rPr lang="zh-CN" sz="2400" b="1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  <a:sym typeface="+mn-ea"/>
              </a:rPr>
              <a:t>760元</a:t>
            </a:r>
            <a:r>
              <a:rPr lang="zh-CN" sz="2400" b="1" dirty="0">
                <a:latin typeface="+mn-ea"/>
                <a:sym typeface="+mn-ea"/>
              </a:rPr>
              <a:t>，变动制造费用实际分配率为每直接人工工时</a:t>
            </a:r>
            <a:r>
              <a:rPr lang="zh-CN" sz="2400" b="1" dirty="0">
                <a:latin typeface="+mn-ea"/>
                <a:cs typeface="Times New Roman" panose="02020603050405020304" pitchFamily="18" charset="0"/>
                <a:sym typeface="+mn-ea"/>
              </a:rPr>
              <a:t>2.7元。企业制定的变动制造费用标准分配率为3元，单位产品的工时耗用标准为40小时。</a:t>
            </a:r>
            <a:endParaRPr lang="zh-CN" sz="2400" b="1" dirty="0">
              <a:latin typeface="+mn-ea"/>
              <a:cs typeface="Times New Roman" panose="02020603050405020304" pitchFamily="18" charset="0"/>
            </a:endParaRPr>
          </a:p>
          <a:p>
            <a:pPr marL="0" indent="0">
              <a:lnSpc>
                <a:spcPct val="130000"/>
              </a:lnSpc>
            </a:pPr>
            <a:r>
              <a:rPr lang="zh-CN" sz="2400" b="1" dirty="0">
                <a:latin typeface="+mn-ea"/>
                <a:cs typeface="Times New Roman" panose="02020603050405020304" pitchFamily="18" charset="0"/>
                <a:sym typeface="+mn-ea"/>
              </a:rPr>
              <a:t>试分析变动制造费用成本差异</a:t>
            </a:r>
            <a:endParaRPr lang="zh-CN" sz="2400" b="1" dirty="0">
              <a:latin typeface="+mn-ea"/>
              <a:cs typeface="Times New Roman" panose="02020603050405020304" pitchFamily="18" charset="0"/>
            </a:endParaRPr>
          </a:p>
          <a:p>
            <a:pPr marL="0" indent="0">
              <a:lnSpc>
                <a:spcPct val="130000"/>
              </a:lnSpc>
            </a:pPr>
            <a:r>
              <a:rPr lang="zh-CN" sz="2400" b="1" dirty="0">
                <a:latin typeface="+mn-ea"/>
                <a:cs typeface="Times New Roman" panose="02020603050405020304" pitchFamily="18" charset="0"/>
                <a:sym typeface="+mn-ea"/>
              </a:rPr>
              <a:t>①变动制造成本差异</a:t>
            </a:r>
            <a:endParaRPr lang="zh-CN" sz="2400" b="1" dirty="0">
              <a:latin typeface="+mn-ea"/>
              <a:cs typeface="Times New Roman" panose="02020603050405020304" pitchFamily="18" charset="0"/>
            </a:endParaRPr>
          </a:p>
          <a:p>
            <a:pPr marL="0" indent="0">
              <a:lnSpc>
                <a:spcPct val="130000"/>
              </a:lnSpc>
            </a:pPr>
            <a:r>
              <a:rPr lang="zh-CN" sz="2400" b="1" dirty="0">
                <a:latin typeface="+mn-ea"/>
                <a:cs typeface="Times New Roman" panose="02020603050405020304" pitchFamily="18" charset="0"/>
                <a:sym typeface="+mn-ea"/>
              </a:rPr>
              <a:t>②效率差异</a:t>
            </a:r>
            <a:endParaRPr lang="zh-CN" sz="2400" b="1" dirty="0">
              <a:latin typeface="+mn-ea"/>
              <a:cs typeface="Times New Roman" panose="02020603050405020304" pitchFamily="18" charset="0"/>
            </a:endParaRPr>
          </a:p>
          <a:p>
            <a:pPr marL="0" indent="0">
              <a:lnSpc>
                <a:spcPct val="130000"/>
              </a:lnSpc>
            </a:pPr>
            <a:r>
              <a:rPr lang="zh-CN" sz="2400" b="1" dirty="0">
                <a:latin typeface="+mn-ea"/>
                <a:cs typeface="Times New Roman" panose="02020603050405020304" pitchFamily="18" charset="0"/>
                <a:sym typeface="+mn-ea"/>
              </a:rPr>
              <a:t>③耗费差异</a:t>
            </a:r>
            <a:endParaRPr lang="zh-CN" altLang="en-US" sz="2400" b="1" dirty="0">
              <a:latin typeface="+mn-ea"/>
            </a:endParaRPr>
          </a:p>
        </p:txBody>
      </p:sp>
      <p:pic>
        <p:nvPicPr>
          <p:cNvPr id="5" name="图片 4" descr="df7513d3ee80b444915da9ecde4c3a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0136" y="3933056"/>
            <a:ext cx="3701897" cy="220421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236080" y="107369"/>
            <a:ext cx="6507992" cy="613803"/>
            <a:chOff x="1271464" y="2420888"/>
            <a:chExt cx="4392488" cy="613803"/>
          </a:xfrm>
        </p:grpSpPr>
        <p:sp>
          <p:nvSpPr>
            <p:cNvPr id="8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26882" y="2449916"/>
              <a:ext cx="41044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成本差异的计算与分析</a:t>
              </a:r>
            </a:p>
          </p:txBody>
        </p:sp>
      </p:grp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362726" y="807107"/>
            <a:ext cx="4869178" cy="822325"/>
            <a:chOff x="11113" y="950913"/>
            <a:chExt cx="6391092" cy="822325"/>
          </a:xfrm>
        </p:grpSpPr>
        <p:pic>
          <p:nvPicPr>
            <p:cNvPr id="11" name="TextBox 17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6391092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 Box 4"/>
            <p:cNvSpPr txBox="1">
              <a:spLocks noChangeArrowheads="1"/>
            </p:cNvSpPr>
            <p:nvPr/>
          </p:nvSpPr>
          <p:spPr bwMode="auto">
            <a:xfrm>
              <a:off x="240205" y="1108566"/>
              <a:ext cx="5594909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+mn-ea"/>
                  <a:ea typeface="+mn-ea"/>
                </a:rPr>
                <a:t>三、变动制造费用差异分析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60499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90618" y="2780928"/>
            <a:ext cx="8484069" cy="16890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266700">
              <a:lnSpc>
                <a:spcPct val="150000"/>
              </a:lnSpc>
            </a:pPr>
            <a:r>
              <a:rPr lang="zh-CN" sz="2400" b="1" dirty="0">
                <a:solidFill>
                  <a:schemeClr val="tx1"/>
                </a:solidFill>
                <a:latin typeface="+mn-ea"/>
              </a:rPr>
              <a:t>变动制造费用成本差异</a:t>
            </a:r>
            <a:r>
              <a:rPr lang="en-US" sz="2400" b="1" dirty="0">
                <a:solidFill>
                  <a:schemeClr val="tx1"/>
                </a:solidFill>
                <a:latin typeface="+mn-ea"/>
              </a:rPr>
              <a:t>=2.7×8 800−3</a:t>
            </a:r>
            <a:r>
              <a:rPr lang="en-US" sz="2400" b="1" dirty="0">
                <a:solidFill>
                  <a:schemeClr val="tx1"/>
                </a:solidFill>
                <a:latin typeface="+mn-ea"/>
                <a:sym typeface="+mn-ea"/>
              </a:rPr>
              <a:t>×</a:t>
            </a:r>
            <a:r>
              <a:rPr lang="en-US" sz="2400" b="1" dirty="0">
                <a:solidFill>
                  <a:schemeClr val="tx1"/>
                </a:solidFill>
                <a:latin typeface="+mn-ea"/>
              </a:rPr>
              <a:t>40</a:t>
            </a:r>
            <a:r>
              <a:rPr lang="en-US" sz="2400" b="1" dirty="0">
                <a:solidFill>
                  <a:schemeClr val="tx1"/>
                </a:solidFill>
                <a:latin typeface="+mn-ea"/>
                <a:sym typeface="+mn-ea"/>
              </a:rPr>
              <a:t>×</a:t>
            </a:r>
            <a:r>
              <a:rPr lang="en-US" sz="2400" b="1" dirty="0">
                <a:solidFill>
                  <a:schemeClr val="tx1"/>
                </a:solidFill>
                <a:latin typeface="+mn-ea"/>
              </a:rPr>
              <a:t>200=−</a:t>
            </a:r>
            <a:r>
              <a:rPr lang="zh-CN" sz="2400" b="1" dirty="0">
                <a:solidFill>
                  <a:schemeClr val="tx1"/>
                </a:solidFill>
                <a:latin typeface="+mn-ea"/>
              </a:rPr>
              <a:t>240元</a:t>
            </a:r>
          </a:p>
          <a:p>
            <a:pPr marL="0" indent="266700">
              <a:lnSpc>
                <a:spcPct val="150000"/>
              </a:lnSpc>
            </a:pPr>
            <a:r>
              <a:rPr lang="zh-CN" sz="2400" b="1" dirty="0">
                <a:solidFill>
                  <a:schemeClr val="tx1"/>
                </a:solidFill>
                <a:latin typeface="+mn-ea"/>
              </a:rPr>
              <a:t>变动制造费用效率差异=（8</a:t>
            </a:r>
            <a:r>
              <a:rPr lang="en-US" sz="2400" b="1" dirty="0">
                <a:solidFill>
                  <a:schemeClr val="tx1"/>
                </a:solidFill>
                <a:latin typeface="+mn-ea"/>
              </a:rPr>
              <a:t> 800−</a:t>
            </a:r>
            <a:r>
              <a:rPr lang="zh-CN" sz="2400" b="1" dirty="0">
                <a:solidFill>
                  <a:schemeClr val="tx1"/>
                </a:solidFill>
                <a:latin typeface="+mn-ea"/>
              </a:rPr>
              <a:t>40</a:t>
            </a:r>
            <a:r>
              <a:rPr lang="en-US" sz="2400" b="1" dirty="0">
                <a:solidFill>
                  <a:schemeClr val="tx1"/>
                </a:solidFill>
                <a:latin typeface="+mn-ea"/>
                <a:sym typeface="+mn-ea"/>
              </a:rPr>
              <a:t>×</a:t>
            </a:r>
            <a:r>
              <a:rPr lang="zh-CN" sz="2400" b="1" dirty="0">
                <a:solidFill>
                  <a:schemeClr val="tx1"/>
                </a:solidFill>
                <a:latin typeface="+mn-ea"/>
              </a:rPr>
              <a:t>200）</a:t>
            </a:r>
            <a:r>
              <a:rPr lang="en-US" sz="2400" b="1" dirty="0">
                <a:solidFill>
                  <a:schemeClr val="tx1"/>
                </a:solidFill>
                <a:latin typeface="+mn-ea"/>
                <a:sym typeface="+mn-ea"/>
              </a:rPr>
              <a:t>×</a:t>
            </a:r>
            <a:r>
              <a:rPr lang="zh-CN" sz="2400" b="1" dirty="0">
                <a:solidFill>
                  <a:schemeClr val="tx1"/>
                </a:solidFill>
                <a:latin typeface="+mn-ea"/>
              </a:rPr>
              <a:t>3=2</a:t>
            </a:r>
            <a:r>
              <a:rPr lang="en-US" sz="240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zh-CN" sz="2400" b="1" dirty="0">
                <a:solidFill>
                  <a:schemeClr val="tx1"/>
                </a:solidFill>
                <a:latin typeface="+mn-ea"/>
              </a:rPr>
              <a:t>400元</a:t>
            </a:r>
          </a:p>
          <a:p>
            <a:pPr marL="0" indent="266700">
              <a:lnSpc>
                <a:spcPct val="150000"/>
              </a:lnSpc>
            </a:pPr>
            <a:r>
              <a:rPr lang="zh-CN" sz="2400" b="1" dirty="0">
                <a:solidFill>
                  <a:schemeClr val="tx1"/>
                </a:solidFill>
                <a:latin typeface="+mn-ea"/>
              </a:rPr>
              <a:t>变动制造费用开支差异=（2.7</a:t>
            </a:r>
            <a:r>
              <a:rPr lang="en-US" sz="2400" b="1" dirty="0">
                <a:solidFill>
                  <a:schemeClr val="tx1"/>
                </a:solidFill>
                <a:latin typeface="+mn-ea"/>
              </a:rPr>
              <a:t>−</a:t>
            </a:r>
            <a:r>
              <a:rPr lang="zh-CN" sz="2400" b="1" dirty="0">
                <a:solidFill>
                  <a:schemeClr val="tx1"/>
                </a:solidFill>
                <a:latin typeface="+mn-ea"/>
              </a:rPr>
              <a:t>3）</a:t>
            </a:r>
            <a:r>
              <a:rPr lang="en-US" sz="2400" b="1" dirty="0">
                <a:solidFill>
                  <a:schemeClr val="tx1"/>
                </a:solidFill>
                <a:latin typeface="+mn-ea"/>
                <a:sym typeface="+mn-ea"/>
              </a:rPr>
              <a:t>×</a:t>
            </a:r>
            <a:r>
              <a:rPr lang="zh-CN" sz="2400" b="1" dirty="0">
                <a:solidFill>
                  <a:schemeClr val="tx1"/>
                </a:solidFill>
                <a:latin typeface="+mn-ea"/>
              </a:rPr>
              <a:t>8</a:t>
            </a:r>
            <a:r>
              <a:rPr lang="en-US" sz="2400" b="1" dirty="0">
                <a:solidFill>
                  <a:schemeClr val="tx1"/>
                </a:solidFill>
                <a:latin typeface="+mn-ea"/>
              </a:rPr>
              <a:t> 800=−2 </a:t>
            </a:r>
            <a:r>
              <a:rPr lang="zh-CN" sz="2400" b="1" dirty="0">
                <a:solidFill>
                  <a:schemeClr val="tx1"/>
                </a:solidFill>
                <a:latin typeface="+mn-ea"/>
              </a:rPr>
              <a:t>640元</a:t>
            </a:r>
            <a:endParaRPr lang="zh-CN" altLang="en-US" sz="24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1424" y="1026558"/>
            <a:ext cx="10442459" cy="14219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>
              <a:lnSpc>
                <a:spcPct val="120000"/>
              </a:lnSpc>
            </a:pPr>
            <a:r>
              <a:rPr lang="en-US" altLang="zh-CN" sz="2400" b="1" dirty="0">
                <a:latin typeface="+mn-ea"/>
              </a:rPr>
              <a:t>       </a:t>
            </a:r>
            <a:r>
              <a:rPr lang="zh-CN" sz="2400" b="1" dirty="0">
                <a:latin typeface="+mn-ea"/>
              </a:rPr>
              <a:t>本期生产乙产品</a:t>
            </a:r>
            <a:r>
              <a:rPr lang="zh-CN" sz="2400" b="1" dirty="0">
                <a:latin typeface="+mn-ea"/>
                <a:cs typeface="Times New Roman" panose="02020603050405020304" pitchFamily="18" charset="0"/>
              </a:rPr>
              <a:t>200件，实际耗用人工8 800小时，实际发生变动制造费</a:t>
            </a:r>
            <a:r>
              <a:rPr lang="zh-CN" sz="2400" b="1" dirty="0">
                <a:solidFill>
                  <a:srgbClr val="000000"/>
                </a:solidFill>
                <a:latin typeface="+mn-ea"/>
              </a:rPr>
              <a:t>用</a:t>
            </a:r>
            <a:r>
              <a:rPr lang="en-US" sz="2400" b="1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23 </a:t>
            </a:r>
            <a:r>
              <a:rPr lang="zh-CN" sz="2400" b="1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760元</a:t>
            </a:r>
            <a:r>
              <a:rPr lang="zh-CN" sz="2400" b="1" dirty="0">
                <a:latin typeface="+mn-ea"/>
              </a:rPr>
              <a:t>，变动制造费用实际分配率为每直接人工工时</a:t>
            </a:r>
            <a:r>
              <a:rPr lang="zh-CN" sz="2400" b="1" dirty="0">
                <a:latin typeface="+mn-ea"/>
                <a:cs typeface="Times New Roman" panose="02020603050405020304" pitchFamily="18" charset="0"/>
              </a:rPr>
              <a:t>2.7元。企业制定的变动制造费用标准分配率为3元，单位产品的工时耗用标准为40小时。</a:t>
            </a:r>
          </a:p>
        </p:txBody>
      </p:sp>
      <p:graphicFrame>
        <p:nvGraphicFramePr>
          <p:cNvPr id="5" name="表格 4"/>
          <p:cNvGraphicFramePr/>
          <p:nvPr>
            <p:extLst>
              <p:ext uri="{D42A27DB-BD31-4B8C-83A1-F6EECF244321}">
                <p14:modId xmlns:p14="http://schemas.microsoft.com/office/powerpoint/2010/main" val="2504996719"/>
              </p:ext>
            </p:extLst>
          </p:nvPr>
        </p:nvGraphicFramePr>
        <p:xfrm>
          <a:off x="1043712" y="5013176"/>
          <a:ext cx="10310171" cy="10709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572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06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223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70997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400" b="1" dirty="0" err="1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变动制造费用</a:t>
                      </a: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400" b="1" dirty="0">
                        <a:solidFill>
                          <a:schemeClr val="tx2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400" b="1" dirty="0" err="1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耗费差异＝实际工时</a:t>
                      </a: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×</a:t>
                      </a:r>
                    </a:p>
                    <a:p>
                      <a:pPr indent="0">
                        <a:buNone/>
                      </a:pP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400" b="1" dirty="0" err="1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实际分配率－标准分配率</a:t>
                      </a: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）</a:t>
                      </a:r>
                      <a:endParaRPr lang="en-US" altLang="en-US" sz="2400" b="1" dirty="0">
                        <a:solidFill>
                          <a:schemeClr val="tx2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400" b="1" dirty="0" err="1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效率差异</a:t>
                      </a: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＝（</a:t>
                      </a:r>
                      <a:r>
                        <a:rPr lang="en-US" sz="2400" b="1" dirty="0" err="1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实际工时－标准工时</a:t>
                      </a: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）×</a:t>
                      </a:r>
                      <a:r>
                        <a:rPr lang="en-US" sz="2400" b="1" dirty="0" err="1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标准分配率</a:t>
                      </a:r>
                      <a:endParaRPr lang="en-US" altLang="en-US" sz="2400" b="1" dirty="0">
                        <a:solidFill>
                          <a:schemeClr val="tx2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8" name="组合 7"/>
          <p:cNvGrpSpPr/>
          <p:nvPr/>
        </p:nvGrpSpPr>
        <p:grpSpPr>
          <a:xfrm>
            <a:off x="236080" y="107369"/>
            <a:ext cx="6507992" cy="613803"/>
            <a:chOff x="1271464" y="2420888"/>
            <a:chExt cx="4392488" cy="613803"/>
          </a:xfrm>
        </p:grpSpPr>
        <p:sp>
          <p:nvSpPr>
            <p:cNvPr id="9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426882" y="2449916"/>
              <a:ext cx="41044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成本差异的计算与分析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37244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文本框 111"/>
          <p:cNvSpPr txBox="1"/>
          <p:nvPr/>
        </p:nvSpPr>
        <p:spPr>
          <a:xfrm>
            <a:off x="827513" y="1628800"/>
            <a:ext cx="10537292" cy="30469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266700"/>
            <a:r>
              <a:rPr lang="zh-CN" sz="2400" b="1" dirty="0">
                <a:latin typeface="+mn-ea"/>
                <a:cs typeface="Times New Roman" panose="02020603050405020304" pitchFamily="18" charset="0"/>
              </a:rPr>
              <a:t>变动制造费用成本差异的分析</a:t>
            </a:r>
          </a:p>
          <a:p>
            <a:pPr marL="0" indent="266700"/>
            <a:endParaRPr lang="zh-CN" sz="2400" b="1" dirty="0">
              <a:latin typeface="+mn-ea"/>
            </a:endParaRPr>
          </a:p>
          <a:p>
            <a:pPr marL="0" indent="266700">
              <a:lnSpc>
                <a:spcPct val="150000"/>
              </a:lnSpc>
            </a:pPr>
            <a:r>
              <a:rPr lang="zh-CN" sz="2400" b="1" dirty="0">
                <a:solidFill>
                  <a:schemeClr val="tx2"/>
                </a:solidFill>
                <a:latin typeface="+mn-ea"/>
              </a:rPr>
              <a:t>变动制造费用耗费差异</a:t>
            </a:r>
            <a:r>
              <a:rPr lang="zh-CN" sz="2400" b="1" dirty="0">
                <a:latin typeface="+mn-ea"/>
              </a:rPr>
              <a:t>的形成原因主要有：</a:t>
            </a:r>
          </a:p>
          <a:p>
            <a:pPr marL="0" indent="266700">
              <a:lnSpc>
                <a:spcPct val="150000"/>
              </a:lnSpc>
            </a:pPr>
            <a:r>
              <a:rPr lang="zh-CN" sz="2400" b="1" dirty="0">
                <a:latin typeface="+mn-ea"/>
              </a:rPr>
              <a:t>①预算标准计算有误，导致实际变动制造费用发生额与预计数额发生偏差；</a:t>
            </a:r>
          </a:p>
          <a:p>
            <a:pPr marL="0" indent="266700">
              <a:lnSpc>
                <a:spcPct val="150000"/>
              </a:lnSpc>
            </a:pPr>
            <a:r>
              <a:rPr lang="zh-CN" sz="2400" b="1" dirty="0">
                <a:latin typeface="+mn-ea"/>
              </a:rPr>
              <a:t>②间接材料价格发生变化、质量不达标，或间接人工工资的调整；</a:t>
            </a:r>
          </a:p>
          <a:p>
            <a:pPr marL="0" indent="266700">
              <a:lnSpc>
                <a:spcPct val="150000"/>
              </a:lnSpc>
            </a:pPr>
            <a:r>
              <a:rPr lang="zh-CN" sz="2400" b="1" dirty="0">
                <a:latin typeface="+mn-ea"/>
              </a:rPr>
              <a:t>③其他各项费用控制不当等。</a:t>
            </a:r>
            <a:endParaRPr lang="zh-CN" altLang="en-US" sz="2400" b="1" dirty="0">
              <a:latin typeface="+mn-ea"/>
            </a:endParaRPr>
          </a:p>
        </p:txBody>
      </p:sp>
      <p:pic>
        <p:nvPicPr>
          <p:cNvPr id="3" name="图片 2" descr="矢量合作分析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6651" y="4312557"/>
            <a:ext cx="3082691" cy="2204844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236080" y="107369"/>
            <a:ext cx="6507992" cy="613803"/>
            <a:chOff x="1271464" y="2420888"/>
            <a:chExt cx="4392488" cy="613803"/>
          </a:xfrm>
        </p:grpSpPr>
        <p:sp>
          <p:nvSpPr>
            <p:cNvPr id="7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426882" y="2449916"/>
              <a:ext cx="41044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成本差异的计算与分析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13414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6" descr="0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7213" y="1733784"/>
            <a:ext cx="9327459" cy="473155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</a:ln>
        </p:spPr>
      </p:pic>
      <p:grpSp>
        <p:nvGrpSpPr>
          <p:cNvPr id="6" name="组合 5"/>
          <p:cNvGrpSpPr/>
          <p:nvPr/>
        </p:nvGrpSpPr>
        <p:grpSpPr>
          <a:xfrm>
            <a:off x="236080" y="107369"/>
            <a:ext cx="6507992" cy="613803"/>
            <a:chOff x="1271464" y="2420888"/>
            <a:chExt cx="4392488" cy="613803"/>
          </a:xfrm>
        </p:grpSpPr>
        <p:sp>
          <p:nvSpPr>
            <p:cNvPr id="7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426882" y="2449916"/>
              <a:ext cx="41044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成本差异的计算与分析</a:t>
              </a:r>
            </a:p>
          </p:txBody>
        </p:sp>
      </p:grp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362726" y="807107"/>
            <a:ext cx="4869178" cy="822325"/>
            <a:chOff x="11113" y="950913"/>
            <a:chExt cx="6391092" cy="822325"/>
          </a:xfrm>
        </p:grpSpPr>
        <p:pic>
          <p:nvPicPr>
            <p:cNvPr id="10" name="TextBox 17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6391092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 Box 4"/>
            <p:cNvSpPr txBox="1">
              <a:spLocks noChangeArrowheads="1"/>
            </p:cNvSpPr>
            <p:nvPr/>
          </p:nvSpPr>
          <p:spPr bwMode="auto">
            <a:xfrm>
              <a:off x="240205" y="1108566"/>
              <a:ext cx="5594909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+mn-ea"/>
                  <a:ea typeface="+mn-ea"/>
                </a:rPr>
                <a:t>四、固定制造费用差异分析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322687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5" descr="0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7688" y="1844824"/>
            <a:ext cx="5400273" cy="23366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2217074" y="4800124"/>
            <a:ext cx="8397698" cy="46026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/>
            <a:r>
              <a:rPr lang="zh-CN" sz="2400" b="1" dirty="0">
                <a:solidFill>
                  <a:schemeClr val="tx1"/>
                </a:solidFill>
                <a:latin typeface="+mn-ea"/>
              </a:rPr>
              <a:t>固定制造费用预算数＝预算产量×工时标准×标准分配率</a:t>
            </a:r>
            <a:endParaRPr lang="zh-CN" altLang="en-US" sz="2400" b="1" dirty="0">
              <a:solidFill>
                <a:schemeClr val="tx1"/>
              </a:solidFill>
              <a:latin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36080" y="107369"/>
            <a:ext cx="6507992" cy="613803"/>
            <a:chOff x="1271464" y="2420888"/>
            <a:chExt cx="4392488" cy="613803"/>
          </a:xfrm>
        </p:grpSpPr>
        <p:sp>
          <p:nvSpPr>
            <p:cNvPr id="8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26882" y="2449916"/>
              <a:ext cx="41044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成本差异的计算与分析</a:t>
              </a:r>
            </a:p>
          </p:txBody>
        </p:sp>
      </p:grp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362726" y="807107"/>
            <a:ext cx="4869178" cy="822325"/>
            <a:chOff x="11113" y="950913"/>
            <a:chExt cx="6391092" cy="822325"/>
          </a:xfrm>
        </p:grpSpPr>
        <p:pic>
          <p:nvPicPr>
            <p:cNvPr id="11" name="TextBox 17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6391092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 Box 4"/>
            <p:cNvSpPr txBox="1">
              <a:spLocks noChangeArrowheads="1"/>
            </p:cNvSpPr>
            <p:nvPr/>
          </p:nvSpPr>
          <p:spPr bwMode="auto">
            <a:xfrm>
              <a:off x="240205" y="1108566"/>
              <a:ext cx="5594909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+mn-ea"/>
                  <a:ea typeface="+mn-ea"/>
                </a:rPr>
                <a:t>四、固定制造费用差异分析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714755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文本框 108"/>
          <p:cNvSpPr txBox="1"/>
          <p:nvPr/>
        </p:nvSpPr>
        <p:spPr>
          <a:xfrm>
            <a:off x="462974" y="1338459"/>
            <a:ext cx="11126648" cy="38865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>
              <a:lnSpc>
                <a:spcPct val="130000"/>
              </a:lnSpc>
            </a:pPr>
            <a:r>
              <a:rPr lang="zh-CN" sz="2400" b="1" dirty="0">
                <a:latin typeface="+mn-ea"/>
                <a:sym typeface="+mn-ea"/>
              </a:rPr>
              <a:t>威盛公司本月生产乙产品实际产量为</a:t>
            </a:r>
            <a:r>
              <a:rPr lang="zh-CN" sz="2400" b="1" dirty="0">
                <a:latin typeface="+mn-ea"/>
                <a:cs typeface="Times New Roman" panose="02020603050405020304" pitchFamily="18" charset="0"/>
                <a:sym typeface="+mn-ea"/>
              </a:rPr>
              <a:t>200件，发生固定制造费用为14 000元，实际工时为8 800小时；企业生产能力为300件（10 000小时）；每件产品固定制造费用标准成本为60元/件，即每件产品标准工时为40小时，标准分配率为1.50元/小时。</a:t>
            </a:r>
            <a:endParaRPr lang="zh-CN" sz="2400" b="1" dirty="0">
              <a:latin typeface="+mn-ea"/>
              <a:sym typeface="+mn-ea"/>
            </a:endParaRPr>
          </a:p>
          <a:p>
            <a:pPr marL="0" indent="0">
              <a:lnSpc>
                <a:spcPct val="130000"/>
              </a:lnSpc>
            </a:pPr>
            <a:r>
              <a:rPr lang="zh-CN" sz="2400" b="1" dirty="0">
                <a:latin typeface="+mn-ea"/>
                <a:sym typeface="+mn-ea"/>
              </a:rPr>
              <a:t>试采用两差异法计算固定制造费用成本差异</a:t>
            </a:r>
            <a:endParaRPr lang="zh-CN" sz="2400" b="1" dirty="0">
              <a:latin typeface="+mn-ea"/>
            </a:endParaRPr>
          </a:p>
          <a:p>
            <a:pPr marL="0" indent="0">
              <a:lnSpc>
                <a:spcPct val="130000"/>
              </a:lnSpc>
            </a:pPr>
            <a:r>
              <a:rPr lang="zh-CN" sz="2400" b="1" dirty="0">
                <a:latin typeface="+mn-ea"/>
                <a:sym typeface="+mn-ea"/>
              </a:rPr>
              <a:t>①固定制造费用成本差异</a:t>
            </a:r>
            <a:endParaRPr lang="zh-CN" sz="2400" b="1" dirty="0">
              <a:latin typeface="+mn-ea"/>
            </a:endParaRPr>
          </a:p>
          <a:p>
            <a:pPr marL="0" indent="0">
              <a:lnSpc>
                <a:spcPct val="130000"/>
              </a:lnSpc>
            </a:pPr>
            <a:r>
              <a:rPr lang="zh-CN" sz="2400" b="1" dirty="0">
                <a:latin typeface="+mn-ea"/>
                <a:sym typeface="+mn-ea"/>
              </a:rPr>
              <a:t>②耗费差异</a:t>
            </a:r>
            <a:endParaRPr lang="zh-CN" sz="2400" b="1" dirty="0">
              <a:latin typeface="+mn-ea"/>
            </a:endParaRPr>
          </a:p>
          <a:p>
            <a:pPr marL="0" indent="0">
              <a:lnSpc>
                <a:spcPct val="130000"/>
              </a:lnSpc>
            </a:pPr>
            <a:r>
              <a:rPr lang="zh-CN" sz="2400" b="1" dirty="0">
                <a:latin typeface="+mn-ea"/>
                <a:sym typeface="+mn-ea"/>
              </a:rPr>
              <a:t>③能量差异</a:t>
            </a:r>
            <a:endParaRPr lang="zh-CN" altLang="en-US" sz="2400" b="1" dirty="0">
              <a:latin typeface="+mn-ea"/>
            </a:endParaRPr>
          </a:p>
        </p:txBody>
      </p:sp>
      <p:pic>
        <p:nvPicPr>
          <p:cNvPr id="5" name="图片 4" descr="df7513d3ee80b444915da9ecde4c3a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0136" y="3638113"/>
            <a:ext cx="3701897" cy="220421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236080" y="107369"/>
            <a:ext cx="6507992" cy="613803"/>
            <a:chOff x="1271464" y="2420888"/>
            <a:chExt cx="4392488" cy="613803"/>
          </a:xfrm>
        </p:grpSpPr>
        <p:sp>
          <p:nvSpPr>
            <p:cNvPr id="8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26882" y="2449916"/>
              <a:ext cx="41044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成本差异的计算与分析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54435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-2147482621" descr="0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204" y="2332330"/>
            <a:ext cx="9005250" cy="339100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</a:ln>
        </p:spPr>
      </p:pic>
      <p:grpSp>
        <p:nvGrpSpPr>
          <p:cNvPr id="7" name="组合 6"/>
          <p:cNvGrpSpPr/>
          <p:nvPr/>
        </p:nvGrpSpPr>
        <p:grpSpPr>
          <a:xfrm>
            <a:off x="236080" y="107369"/>
            <a:ext cx="6507992" cy="613803"/>
            <a:chOff x="1271464" y="2420888"/>
            <a:chExt cx="4392488" cy="613803"/>
          </a:xfrm>
        </p:grpSpPr>
        <p:sp>
          <p:nvSpPr>
            <p:cNvPr id="8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26882" y="2449916"/>
              <a:ext cx="41044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成本差异的计算与分析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9292782" y="770830"/>
            <a:ext cx="2670092" cy="2275413"/>
            <a:chOff x="3545731" y="2428154"/>
            <a:chExt cx="2670092" cy="2275413"/>
          </a:xfrm>
        </p:grpSpPr>
        <p:sp>
          <p:nvSpPr>
            <p:cNvPr id="11" name="椭圆 6"/>
            <p:cNvSpPr/>
            <p:nvPr/>
          </p:nvSpPr>
          <p:spPr>
            <a:xfrm rot="10800000">
              <a:off x="3912096" y="2428154"/>
              <a:ext cx="2295129" cy="2275413"/>
            </a:xfrm>
            <a:custGeom>
              <a:avLst/>
              <a:gdLst/>
              <a:ahLst/>
              <a:cxnLst/>
              <a:rect l="l" t="t" r="r" b="b"/>
              <a:pathLst>
                <a:path w="2295129" h="2275413">
                  <a:moveTo>
                    <a:pt x="1337568" y="0"/>
                  </a:moveTo>
                  <a:cubicBezTo>
                    <a:pt x="1713211" y="0"/>
                    <a:pt x="2052687" y="154850"/>
                    <a:pt x="2295129" y="404701"/>
                  </a:cubicBezTo>
                  <a:cubicBezTo>
                    <a:pt x="1827474" y="1308842"/>
                    <a:pt x="772209" y="2025485"/>
                    <a:pt x="384531" y="2275413"/>
                  </a:cubicBezTo>
                  <a:cubicBezTo>
                    <a:pt x="146596" y="2034317"/>
                    <a:pt x="0" y="1703062"/>
                    <a:pt x="0" y="1337568"/>
                  </a:cubicBezTo>
                  <a:cubicBezTo>
                    <a:pt x="0" y="598850"/>
                    <a:pt x="598850" y="0"/>
                    <a:pt x="1337568" y="0"/>
                  </a:cubicBezTo>
                  <a:close/>
                </a:path>
              </a:pathLst>
            </a:custGeom>
            <a:gradFill flip="none" rotWithShape="1">
              <a:gsLst>
                <a:gs pos="43000">
                  <a:srgbClr val="FF7711"/>
                </a:gs>
                <a:gs pos="67000">
                  <a:srgbClr val="FFAA01"/>
                </a:gs>
                <a:gs pos="100000">
                  <a:srgbClr val="FECE02"/>
                </a:gs>
                <a:gs pos="0">
                  <a:srgbClr val="C73E01"/>
                </a:gs>
                <a:gs pos="80000">
                  <a:srgbClr val="FFC000"/>
                </a:gs>
              </a:gsLst>
              <a:lin ang="5400000" scaled="1"/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400">
                <a:latin typeface="+mn-ea"/>
              </a:endParaRPr>
            </a:p>
          </p:txBody>
        </p:sp>
        <p:sp>
          <p:nvSpPr>
            <p:cNvPr id="12" name="椭圆 6"/>
            <p:cNvSpPr/>
            <p:nvPr/>
          </p:nvSpPr>
          <p:spPr>
            <a:xfrm rot="10800000">
              <a:off x="3920694" y="2428154"/>
              <a:ext cx="2295129" cy="2275413"/>
            </a:xfrm>
            <a:custGeom>
              <a:avLst/>
              <a:gdLst/>
              <a:ahLst/>
              <a:cxnLst/>
              <a:rect l="l" t="t" r="r" b="b"/>
              <a:pathLst>
                <a:path w="2295129" h="2275413">
                  <a:moveTo>
                    <a:pt x="1337568" y="0"/>
                  </a:moveTo>
                  <a:cubicBezTo>
                    <a:pt x="1713211" y="0"/>
                    <a:pt x="2052687" y="154850"/>
                    <a:pt x="2295129" y="404701"/>
                  </a:cubicBezTo>
                  <a:cubicBezTo>
                    <a:pt x="1827474" y="1308842"/>
                    <a:pt x="772209" y="2025485"/>
                    <a:pt x="384531" y="2275413"/>
                  </a:cubicBezTo>
                  <a:cubicBezTo>
                    <a:pt x="146596" y="2034317"/>
                    <a:pt x="0" y="1703062"/>
                    <a:pt x="0" y="1337568"/>
                  </a:cubicBezTo>
                  <a:cubicBezTo>
                    <a:pt x="0" y="598850"/>
                    <a:pt x="598850" y="0"/>
                    <a:pt x="1337568" y="0"/>
                  </a:cubicBezTo>
                  <a:close/>
                </a:path>
              </a:pathLst>
            </a:custGeom>
            <a:gradFill flip="none" rotWithShape="1">
              <a:gsLst>
                <a:gs pos="83000">
                  <a:srgbClr val="ED4A01">
                    <a:alpha val="80000"/>
                  </a:srgbClr>
                </a:gs>
                <a:gs pos="98000">
                  <a:schemeClr val="bg1">
                    <a:alpha val="0"/>
                  </a:schemeClr>
                </a:gs>
                <a:gs pos="48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400">
                <a:latin typeface="+mn-ea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 rot="5217985">
              <a:off x="5300404" y="3062918"/>
              <a:ext cx="1014502" cy="502943"/>
            </a:xfrm>
            <a:prstGeom prst="ellipse">
              <a:avLst/>
            </a:prstGeom>
            <a:gradFill flip="none" rotWithShape="1">
              <a:gsLst>
                <a:gs pos="84000">
                  <a:schemeClr val="bg1">
                    <a:alpha val="0"/>
                  </a:schemeClr>
                </a:gs>
                <a:gs pos="12000">
                  <a:schemeClr val="bg1">
                    <a:alpha val="60000"/>
                  </a:schemeClr>
                </a:gs>
              </a:gsLst>
              <a:lin ang="5400000" scaled="1"/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400">
                <a:latin typeface="+mn-ea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 rot="18967632">
              <a:off x="3545731" y="3150223"/>
              <a:ext cx="2653328" cy="419772"/>
            </a:xfrm>
            <a:prstGeom prst="ellipse">
              <a:avLst/>
            </a:prstGeom>
            <a:gradFill flip="none" rotWithShape="1">
              <a:gsLst>
                <a:gs pos="64000">
                  <a:srgbClr val="FF7711"/>
                </a:gs>
                <a:gs pos="80000">
                  <a:srgbClr val="FFAA01"/>
                </a:gs>
                <a:gs pos="100000">
                  <a:srgbClr val="FECE02"/>
                </a:gs>
                <a:gs pos="40000">
                  <a:srgbClr val="CC570B"/>
                </a:gs>
                <a:gs pos="0">
                  <a:srgbClr val="7D2701"/>
                </a:gs>
                <a:gs pos="94000">
                  <a:srgbClr val="FFC000"/>
                </a:gs>
              </a:gsLst>
              <a:lin ang="18600000" scaled="0"/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400">
                <a:latin typeface="+mn-ea"/>
              </a:endParaRPr>
            </a:p>
          </p:txBody>
        </p:sp>
        <p:sp>
          <p:nvSpPr>
            <p:cNvPr id="15" name="TextBox 11"/>
            <p:cNvSpPr txBox="1">
              <a:spLocks noChangeArrowheads="1"/>
            </p:cNvSpPr>
            <p:nvPr/>
          </p:nvSpPr>
          <p:spPr bwMode="auto">
            <a:xfrm flipH="1">
              <a:off x="4647088" y="3574156"/>
              <a:ext cx="1309173" cy="83099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kern="0" dirty="0">
                  <a:solidFill>
                    <a:schemeClr val="bg1"/>
                  </a:solidFill>
                  <a:latin typeface="+mn-ea"/>
                  <a:ea typeface="+mn-ea"/>
                </a:rPr>
                <a:t>数量</a:t>
              </a:r>
              <a:endParaRPr lang="en-US" altLang="zh-CN" sz="2400" kern="0" dirty="0">
                <a:solidFill>
                  <a:schemeClr val="bg1"/>
                </a:solidFill>
                <a:latin typeface="+mn-ea"/>
                <a:ea typeface="+mn-ea"/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kern="0" dirty="0">
                  <a:solidFill>
                    <a:schemeClr val="bg1"/>
                  </a:solidFill>
                  <a:latin typeface="+mn-ea"/>
                  <a:ea typeface="+mn-ea"/>
                </a:rPr>
                <a:t>差异</a:t>
              </a:r>
              <a:endParaRPr lang="en-US" altLang="zh-CN" sz="2400" kern="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564519" y="916257"/>
            <a:ext cx="2310500" cy="2275414"/>
            <a:chOff x="2846694" y="2581300"/>
            <a:chExt cx="2310500" cy="2275414"/>
          </a:xfrm>
        </p:grpSpPr>
        <p:sp>
          <p:nvSpPr>
            <p:cNvPr id="17" name="椭圆 6"/>
            <p:cNvSpPr/>
            <p:nvPr/>
          </p:nvSpPr>
          <p:spPr>
            <a:xfrm>
              <a:off x="2862065" y="2581301"/>
              <a:ext cx="2295129" cy="2275413"/>
            </a:xfrm>
            <a:custGeom>
              <a:avLst/>
              <a:gdLst/>
              <a:ahLst/>
              <a:cxnLst/>
              <a:rect l="l" t="t" r="r" b="b"/>
              <a:pathLst>
                <a:path w="2295129" h="2275413">
                  <a:moveTo>
                    <a:pt x="1337568" y="0"/>
                  </a:moveTo>
                  <a:cubicBezTo>
                    <a:pt x="1713211" y="0"/>
                    <a:pt x="2052687" y="154850"/>
                    <a:pt x="2295129" y="404701"/>
                  </a:cubicBezTo>
                  <a:cubicBezTo>
                    <a:pt x="1827474" y="1308842"/>
                    <a:pt x="772209" y="2025485"/>
                    <a:pt x="384531" y="2275413"/>
                  </a:cubicBezTo>
                  <a:cubicBezTo>
                    <a:pt x="146596" y="2034317"/>
                    <a:pt x="0" y="1703062"/>
                    <a:pt x="0" y="1337568"/>
                  </a:cubicBezTo>
                  <a:cubicBezTo>
                    <a:pt x="0" y="598850"/>
                    <a:pt x="598850" y="0"/>
                    <a:pt x="133756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BE1247"/>
                </a:gs>
                <a:gs pos="25000">
                  <a:srgbClr val="D2144F"/>
                </a:gs>
                <a:gs pos="42000">
                  <a:srgbClr val="BE1247"/>
                </a:gs>
                <a:gs pos="100000">
                  <a:srgbClr val="FA9496"/>
                </a:gs>
              </a:gsLst>
              <a:lin ang="14400000" scaled="0"/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400">
                <a:latin typeface="+mn-ea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 rot="19429506">
              <a:off x="3067135" y="2948183"/>
              <a:ext cx="1014502" cy="502943"/>
            </a:xfrm>
            <a:prstGeom prst="ellipse">
              <a:avLst/>
            </a:prstGeom>
            <a:gradFill flip="none" rotWithShape="1">
              <a:gsLst>
                <a:gs pos="84000">
                  <a:schemeClr val="bg1">
                    <a:alpha val="0"/>
                  </a:schemeClr>
                </a:gs>
                <a:gs pos="12000">
                  <a:schemeClr val="bg1">
                    <a:alpha val="60000"/>
                  </a:schemeClr>
                </a:gs>
              </a:gsLst>
              <a:lin ang="5400000" scaled="1"/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400">
                <a:latin typeface="+mn-ea"/>
              </a:endParaRPr>
            </a:p>
          </p:txBody>
        </p:sp>
        <p:sp>
          <p:nvSpPr>
            <p:cNvPr id="19" name="椭圆 6"/>
            <p:cNvSpPr/>
            <p:nvPr/>
          </p:nvSpPr>
          <p:spPr>
            <a:xfrm>
              <a:off x="2846694" y="2581300"/>
              <a:ext cx="2295129" cy="2275413"/>
            </a:xfrm>
            <a:custGeom>
              <a:avLst/>
              <a:gdLst/>
              <a:ahLst/>
              <a:cxnLst/>
              <a:rect l="l" t="t" r="r" b="b"/>
              <a:pathLst>
                <a:path w="2295129" h="2275413">
                  <a:moveTo>
                    <a:pt x="1337568" y="0"/>
                  </a:moveTo>
                  <a:cubicBezTo>
                    <a:pt x="1713211" y="0"/>
                    <a:pt x="2052687" y="154850"/>
                    <a:pt x="2295129" y="404701"/>
                  </a:cubicBezTo>
                  <a:cubicBezTo>
                    <a:pt x="1827474" y="1308842"/>
                    <a:pt x="772209" y="2025485"/>
                    <a:pt x="384531" y="2275413"/>
                  </a:cubicBezTo>
                  <a:cubicBezTo>
                    <a:pt x="146596" y="2034317"/>
                    <a:pt x="0" y="1703062"/>
                    <a:pt x="0" y="1337568"/>
                  </a:cubicBezTo>
                  <a:cubicBezTo>
                    <a:pt x="0" y="598850"/>
                    <a:pt x="598850" y="0"/>
                    <a:pt x="1337568" y="0"/>
                  </a:cubicBezTo>
                  <a:close/>
                </a:path>
              </a:pathLst>
            </a:custGeom>
            <a:gradFill flip="none" rotWithShape="1">
              <a:gsLst>
                <a:gs pos="84000">
                  <a:srgbClr val="BE1247">
                    <a:alpha val="80000"/>
                  </a:srgbClr>
                </a:gs>
                <a:gs pos="100000">
                  <a:schemeClr val="bg1">
                    <a:alpha val="0"/>
                  </a:schemeClr>
                </a:gs>
                <a:gs pos="53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400">
                <a:latin typeface="+mn-ea"/>
              </a:endParaRPr>
            </a:p>
          </p:txBody>
        </p:sp>
      </p:grpSp>
      <p:sp>
        <p:nvSpPr>
          <p:cNvPr id="20" name="TextBox 11"/>
          <p:cNvSpPr txBox="1">
            <a:spLocks noChangeArrowheads="1"/>
          </p:cNvSpPr>
          <p:nvPr/>
        </p:nvSpPr>
        <p:spPr bwMode="auto">
          <a:xfrm flipH="1">
            <a:off x="9084966" y="1484784"/>
            <a:ext cx="1309173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0" dirty="0">
                <a:solidFill>
                  <a:schemeClr val="bg1"/>
                </a:solidFill>
                <a:latin typeface="+mn-ea"/>
                <a:ea typeface="+mn-ea"/>
              </a:rPr>
              <a:t>价格</a:t>
            </a:r>
            <a:endParaRPr lang="en-US" altLang="zh-CN" sz="2400" kern="0" dirty="0">
              <a:solidFill>
                <a:schemeClr val="bg1"/>
              </a:solidFill>
              <a:latin typeface="+mn-ea"/>
              <a:ea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0" dirty="0">
                <a:solidFill>
                  <a:schemeClr val="bg1"/>
                </a:solidFill>
                <a:latin typeface="+mn-ea"/>
                <a:ea typeface="+mn-ea"/>
              </a:rPr>
              <a:t>差异</a:t>
            </a:r>
            <a:endParaRPr lang="en-US" altLang="zh-CN" sz="2400" kern="0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788237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0324" y="4573481"/>
            <a:ext cx="9052660" cy="2039148"/>
          </a:xfrm>
          <a:prstGeom prst="rect">
            <a:avLst/>
          </a:prstGeom>
        </p:spPr>
      </p:pic>
      <p:sp>
        <p:nvSpPr>
          <p:cNvPr id="115" name="文本框 114"/>
          <p:cNvSpPr txBox="1"/>
          <p:nvPr/>
        </p:nvSpPr>
        <p:spPr>
          <a:xfrm>
            <a:off x="806556" y="956723"/>
            <a:ext cx="10834060" cy="1569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/>
            <a:r>
              <a:rPr lang="zh-CN" sz="2400" dirty="0">
                <a:latin typeface="+mn-ea"/>
              </a:rPr>
              <a:t>威盛公司本月生产乙产品实际产量为</a:t>
            </a:r>
            <a:r>
              <a:rPr lang="zh-CN" sz="2400" dirty="0">
                <a:latin typeface="+mn-ea"/>
                <a:cs typeface="Times New Roman" panose="02020603050405020304" pitchFamily="18" charset="0"/>
              </a:rPr>
              <a:t>200件，发生固定制造费用为14 000元，实际工时为8 800小时；企业生产能力为300件（10 000小时）；每件产品固定制造费用标准成本为60元/件，即每件产品标准工时为40小时，标准分配率为1.50元/小时。（两差异法）</a:t>
            </a:r>
            <a:endParaRPr lang="zh-CN" altLang="en-US" sz="2400" dirty="0">
              <a:latin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43472" y="2780928"/>
            <a:ext cx="9368490" cy="14859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266700">
              <a:lnSpc>
                <a:spcPct val="130000"/>
              </a:lnSpc>
            </a:pPr>
            <a:r>
              <a:rPr lang="zh-CN" sz="2400" b="1" dirty="0">
                <a:solidFill>
                  <a:schemeClr val="tx1"/>
                </a:solidFill>
                <a:latin typeface="+mn-ea"/>
              </a:rPr>
              <a:t>固定制造费用成本差异</a:t>
            </a:r>
            <a:r>
              <a:rPr lang="en-US" sz="2400" b="1" dirty="0">
                <a:solidFill>
                  <a:schemeClr val="tx1"/>
                </a:solidFill>
                <a:latin typeface="+mn-ea"/>
              </a:rPr>
              <a:t>=14 000−200×60=2 </a:t>
            </a:r>
            <a:r>
              <a:rPr lang="zh-CN" sz="2400" b="1" dirty="0">
                <a:solidFill>
                  <a:schemeClr val="tx1"/>
                </a:solidFill>
                <a:latin typeface="+mn-ea"/>
              </a:rPr>
              <a:t>000元</a:t>
            </a:r>
          </a:p>
          <a:p>
            <a:pPr marL="0" indent="266700">
              <a:lnSpc>
                <a:spcPct val="130000"/>
              </a:lnSpc>
            </a:pPr>
            <a:r>
              <a:rPr lang="zh-CN" sz="2400" b="1" dirty="0">
                <a:solidFill>
                  <a:schemeClr val="tx1"/>
                </a:solidFill>
                <a:latin typeface="+mn-ea"/>
              </a:rPr>
              <a:t>固定制造费用耗费差异</a:t>
            </a:r>
            <a:r>
              <a:rPr lang="en-US" sz="2400" b="1" dirty="0">
                <a:solidFill>
                  <a:schemeClr val="tx1"/>
                </a:solidFill>
                <a:latin typeface="+mn-ea"/>
              </a:rPr>
              <a:t>=14 000−10 000</a:t>
            </a:r>
            <a:r>
              <a:rPr lang="en-US" sz="2400" b="1" dirty="0">
                <a:solidFill>
                  <a:schemeClr val="tx1"/>
                </a:solidFill>
                <a:latin typeface="+mn-ea"/>
                <a:sym typeface="+mn-ea"/>
              </a:rPr>
              <a:t>×</a:t>
            </a:r>
            <a:r>
              <a:rPr lang="en-US" sz="2400" b="1" dirty="0">
                <a:solidFill>
                  <a:schemeClr val="tx1"/>
                </a:solidFill>
                <a:latin typeface="+mn-ea"/>
              </a:rPr>
              <a:t>1.50=−1 </a:t>
            </a:r>
            <a:r>
              <a:rPr lang="zh-CN" sz="2400" b="1" dirty="0">
                <a:solidFill>
                  <a:schemeClr val="tx1"/>
                </a:solidFill>
                <a:latin typeface="+mn-ea"/>
              </a:rPr>
              <a:t>000元</a:t>
            </a:r>
          </a:p>
          <a:p>
            <a:pPr marL="0" indent="266700">
              <a:lnSpc>
                <a:spcPct val="130000"/>
              </a:lnSpc>
            </a:pPr>
            <a:r>
              <a:rPr lang="zh-CN" sz="2400" b="1" dirty="0">
                <a:solidFill>
                  <a:schemeClr val="tx1"/>
                </a:solidFill>
                <a:latin typeface="+mn-ea"/>
              </a:rPr>
              <a:t>固定制造费用能量差异</a:t>
            </a:r>
            <a:r>
              <a:rPr lang="en-US" sz="2400" b="1" dirty="0">
                <a:solidFill>
                  <a:schemeClr val="tx1"/>
                </a:solidFill>
                <a:latin typeface="+mn-ea"/>
              </a:rPr>
              <a:t>=10 000</a:t>
            </a:r>
            <a:r>
              <a:rPr lang="en-US" sz="2400" b="1" dirty="0">
                <a:solidFill>
                  <a:schemeClr val="tx1"/>
                </a:solidFill>
                <a:latin typeface="+mn-ea"/>
                <a:sym typeface="+mn-ea"/>
              </a:rPr>
              <a:t>×</a:t>
            </a:r>
            <a:r>
              <a:rPr lang="en-US" sz="2400" b="1" dirty="0">
                <a:solidFill>
                  <a:schemeClr val="tx1"/>
                </a:solidFill>
                <a:latin typeface="+mn-ea"/>
              </a:rPr>
              <a:t>1.50−200</a:t>
            </a:r>
            <a:r>
              <a:rPr lang="en-US" sz="2400" b="1" dirty="0">
                <a:solidFill>
                  <a:schemeClr val="tx1"/>
                </a:solidFill>
                <a:latin typeface="+mn-ea"/>
                <a:sym typeface="+mn-ea"/>
              </a:rPr>
              <a:t>×</a:t>
            </a:r>
            <a:r>
              <a:rPr lang="en-US" sz="2400" b="1" dirty="0">
                <a:solidFill>
                  <a:schemeClr val="tx1"/>
                </a:solidFill>
                <a:latin typeface="+mn-ea"/>
              </a:rPr>
              <a:t>40</a:t>
            </a:r>
            <a:r>
              <a:rPr lang="en-US" sz="2400" b="1" dirty="0">
                <a:solidFill>
                  <a:schemeClr val="tx1"/>
                </a:solidFill>
                <a:latin typeface="+mn-ea"/>
                <a:sym typeface="+mn-ea"/>
              </a:rPr>
              <a:t>×</a:t>
            </a:r>
            <a:r>
              <a:rPr lang="en-US" sz="2400" b="1" dirty="0">
                <a:solidFill>
                  <a:schemeClr val="tx1"/>
                </a:solidFill>
                <a:latin typeface="+mn-ea"/>
              </a:rPr>
              <a:t>1.50=3 </a:t>
            </a:r>
            <a:r>
              <a:rPr lang="zh-CN" sz="2400" b="1" dirty="0">
                <a:solidFill>
                  <a:schemeClr val="tx1"/>
                </a:solidFill>
                <a:latin typeface="+mn-ea"/>
              </a:rPr>
              <a:t>000元</a:t>
            </a:r>
            <a:endParaRPr lang="zh-CN" altLang="en-US" sz="2400" b="1" dirty="0">
              <a:solidFill>
                <a:schemeClr val="tx1"/>
              </a:solidFill>
              <a:latin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36080" y="107369"/>
            <a:ext cx="6507992" cy="613803"/>
            <a:chOff x="1271464" y="2420888"/>
            <a:chExt cx="4392488" cy="613803"/>
          </a:xfrm>
        </p:grpSpPr>
        <p:sp>
          <p:nvSpPr>
            <p:cNvPr id="8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26882" y="2449916"/>
              <a:ext cx="41044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成本差异的计算与分析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91279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文本框 108"/>
          <p:cNvSpPr txBox="1"/>
          <p:nvPr/>
        </p:nvSpPr>
        <p:spPr>
          <a:xfrm>
            <a:off x="839416" y="1146402"/>
            <a:ext cx="10478613" cy="441351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>
              <a:lnSpc>
                <a:spcPct val="130000"/>
              </a:lnSpc>
            </a:pPr>
            <a:r>
              <a:rPr lang="zh-CN" sz="2400" b="1" dirty="0">
                <a:latin typeface="+mn-ea"/>
                <a:sym typeface="+mn-ea"/>
              </a:rPr>
              <a:t>威盛公司本月生产乙产品实际产量为</a:t>
            </a:r>
            <a:r>
              <a:rPr lang="zh-CN" sz="2400" b="1" dirty="0">
                <a:latin typeface="+mn-ea"/>
                <a:cs typeface="Times New Roman" panose="02020603050405020304" pitchFamily="18" charset="0"/>
                <a:sym typeface="+mn-ea"/>
              </a:rPr>
              <a:t>200件，发生固定制造费用为14 000元，实际工时为8 800小时；企业生产能力为300件（10 000小时）；每件产品固定制造费用标准成本为60元/件，即每件产品标准工时为40小时，标准分配率为1.50元/小时。</a:t>
            </a:r>
            <a:endParaRPr lang="zh-CN" sz="2400" b="1" dirty="0">
              <a:latin typeface="+mn-ea"/>
              <a:sym typeface="+mn-ea"/>
            </a:endParaRPr>
          </a:p>
          <a:p>
            <a:pPr marL="0" indent="0">
              <a:lnSpc>
                <a:spcPct val="130000"/>
              </a:lnSpc>
            </a:pPr>
            <a:r>
              <a:rPr lang="zh-CN" sz="2400" b="1" dirty="0">
                <a:latin typeface="+mn-ea"/>
                <a:sym typeface="+mn-ea"/>
              </a:rPr>
              <a:t>试采用三差异法计算固定制造费用成本差异</a:t>
            </a:r>
            <a:endParaRPr lang="zh-CN" sz="2400" b="1" dirty="0">
              <a:latin typeface="+mn-ea"/>
            </a:endParaRPr>
          </a:p>
          <a:p>
            <a:pPr marL="0" indent="0">
              <a:lnSpc>
                <a:spcPct val="130000"/>
              </a:lnSpc>
            </a:pPr>
            <a:r>
              <a:rPr lang="zh-CN" sz="2400" b="1" dirty="0">
                <a:latin typeface="+mn-ea"/>
                <a:sym typeface="+mn-ea"/>
              </a:rPr>
              <a:t>①固定制造费用成本差异</a:t>
            </a:r>
            <a:endParaRPr lang="zh-CN" sz="2400" b="1" dirty="0">
              <a:latin typeface="+mn-ea"/>
            </a:endParaRPr>
          </a:p>
          <a:p>
            <a:pPr marL="0" indent="0">
              <a:lnSpc>
                <a:spcPct val="130000"/>
              </a:lnSpc>
            </a:pPr>
            <a:r>
              <a:rPr lang="zh-CN" sz="2400" b="1" dirty="0">
                <a:latin typeface="+mn-ea"/>
                <a:sym typeface="+mn-ea"/>
              </a:rPr>
              <a:t>②耗费差异</a:t>
            </a:r>
            <a:endParaRPr lang="zh-CN" sz="2400" b="1" dirty="0">
              <a:latin typeface="+mn-ea"/>
            </a:endParaRPr>
          </a:p>
          <a:p>
            <a:pPr marL="0" indent="0">
              <a:lnSpc>
                <a:spcPct val="130000"/>
              </a:lnSpc>
            </a:pPr>
            <a:r>
              <a:rPr lang="zh-CN" sz="2400" b="1" dirty="0">
                <a:latin typeface="+mn-ea"/>
                <a:sym typeface="+mn-ea"/>
              </a:rPr>
              <a:t>③能</a:t>
            </a:r>
            <a:r>
              <a:rPr lang="zh-CN" altLang="en-US" sz="2400" b="1" dirty="0">
                <a:latin typeface="+mn-ea"/>
                <a:sym typeface="+mn-ea"/>
              </a:rPr>
              <a:t>力</a:t>
            </a:r>
            <a:r>
              <a:rPr lang="zh-CN" sz="2400" b="1" dirty="0">
                <a:latin typeface="+mn-ea"/>
                <a:sym typeface="+mn-ea"/>
              </a:rPr>
              <a:t>差异</a:t>
            </a:r>
            <a:endParaRPr lang="en-US" altLang="zh-CN" sz="2400" b="1" dirty="0">
              <a:latin typeface="+mn-ea"/>
              <a:sym typeface="+mn-ea"/>
            </a:endParaRPr>
          </a:p>
          <a:p>
            <a:pPr marL="0" indent="0">
              <a:lnSpc>
                <a:spcPct val="130000"/>
              </a:lnSpc>
            </a:pPr>
            <a:r>
              <a:rPr lang="zh-CN" altLang="zh-CN" sz="2400" dirty="0">
                <a:latin typeface="+mn-ea"/>
                <a:sym typeface="+mn-ea"/>
              </a:rPr>
              <a:t>④</a:t>
            </a:r>
            <a:r>
              <a:rPr lang="zh-CN" altLang="en-US" sz="2400" dirty="0">
                <a:latin typeface="+mn-ea"/>
                <a:sym typeface="+mn-ea"/>
              </a:rPr>
              <a:t>效率差异</a:t>
            </a:r>
            <a:endParaRPr lang="zh-CN" altLang="en-US" sz="2400" b="1" dirty="0">
              <a:latin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36080" y="107369"/>
            <a:ext cx="6507992" cy="613803"/>
            <a:chOff x="1271464" y="2420888"/>
            <a:chExt cx="4392488" cy="613803"/>
          </a:xfrm>
        </p:grpSpPr>
        <p:sp>
          <p:nvSpPr>
            <p:cNvPr id="8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26882" y="2449916"/>
              <a:ext cx="41044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成本差异的计算与分析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676615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文本框 115"/>
          <p:cNvSpPr txBox="1"/>
          <p:nvPr/>
        </p:nvSpPr>
        <p:spPr>
          <a:xfrm>
            <a:off x="466350" y="1045929"/>
            <a:ext cx="11373695" cy="119860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/>
            <a:r>
              <a:rPr lang="zh-CN" sz="2400" b="1" dirty="0">
                <a:latin typeface="+mn-ea"/>
              </a:rPr>
              <a:t>威盛公司本月生产乙产品实际产量为</a:t>
            </a:r>
            <a:r>
              <a:rPr lang="zh-CN" sz="2400" b="1" dirty="0">
                <a:latin typeface="+mn-ea"/>
                <a:cs typeface="Times New Roman" panose="02020603050405020304" pitchFamily="18" charset="0"/>
              </a:rPr>
              <a:t>200件，发生固定制造费用为14 000元，实际工时为8 800小时；企业生产能力为300件即10 000小时；每件产品固定制造费用标准成本为60元/件，即每件产品标准工时为40小时，标准分配率为1.50元/小时。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432730" y="2501321"/>
            <a:ext cx="9448488" cy="156966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266700"/>
            <a:r>
              <a:rPr lang="zh-CN" sz="2400" b="1" dirty="0">
                <a:solidFill>
                  <a:schemeClr val="tx2"/>
                </a:solidFill>
                <a:latin typeface="+mn-ea"/>
              </a:rPr>
              <a:t>固定制造费用成本差异</a:t>
            </a:r>
            <a:r>
              <a:rPr lang="en-US" sz="2400" b="1" dirty="0">
                <a:solidFill>
                  <a:schemeClr val="tx2"/>
                </a:solidFill>
                <a:latin typeface="+mn-ea"/>
              </a:rPr>
              <a:t>=14 000−200ⅹ60=2 </a:t>
            </a:r>
            <a:r>
              <a:rPr lang="zh-CN" sz="2400" b="1" dirty="0">
                <a:solidFill>
                  <a:schemeClr val="tx2"/>
                </a:solidFill>
                <a:latin typeface="+mn-ea"/>
              </a:rPr>
              <a:t>000元</a:t>
            </a:r>
          </a:p>
          <a:p>
            <a:pPr marL="0" indent="266700"/>
            <a:r>
              <a:rPr lang="zh-CN" sz="2400" b="1" dirty="0">
                <a:solidFill>
                  <a:schemeClr val="tx2"/>
                </a:solidFill>
                <a:latin typeface="+mn-ea"/>
              </a:rPr>
              <a:t>固定制造费用耗费差异</a:t>
            </a:r>
            <a:r>
              <a:rPr lang="en-US" sz="2400" b="1" dirty="0">
                <a:solidFill>
                  <a:schemeClr val="tx2"/>
                </a:solidFill>
                <a:latin typeface="+mn-ea"/>
              </a:rPr>
              <a:t>=14 000−10 000ⅹ1.50=−1 </a:t>
            </a:r>
            <a:r>
              <a:rPr lang="zh-CN" sz="2400" b="1" dirty="0">
                <a:solidFill>
                  <a:schemeClr val="tx2"/>
                </a:solidFill>
                <a:latin typeface="+mn-ea"/>
              </a:rPr>
              <a:t>000元</a:t>
            </a:r>
          </a:p>
          <a:p>
            <a:pPr marL="0" indent="266700"/>
            <a:r>
              <a:rPr lang="zh-CN" sz="2400" b="1" dirty="0">
                <a:solidFill>
                  <a:schemeClr val="tx2"/>
                </a:solidFill>
                <a:latin typeface="+mn-ea"/>
              </a:rPr>
              <a:t>固定制造费用能力差异</a:t>
            </a:r>
            <a:r>
              <a:rPr lang="en-US" sz="2400" b="1" dirty="0">
                <a:solidFill>
                  <a:schemeClr val="tx2"/>
                </a:solidFill>
                <a:latin typeface="+mn-ea"/>
              </a:rPr>
              <a:t>=</a:t>
            </a:r>
            <a:r>
              <a:rPr lang="zh-CN" sz="2400" b="1" dirty="0">
                <a:solidFill>
                  <a:schemeClr val="tx2"/>
                </a:solidFill>
                <a:latin typeface="+mn-ea"/>
              </a:rPr>
              <a:t>（</a:t>
            </a:r>
            <a:r>
              <a:rPr lang="en-US" sz="2400" b="1" dirty="0">
                <a:solidFill>
                  <a:schemeClr val="tx2"/>
                </a:solidFill>
                <a:latin typeface="+mn-ea"/>
              </a:rPr>
              <a:t>10 000−8 </a:t>
            </a:r>
            <a:r>
              <a:rPr lang="zh-CN" sz="2400" b="1" dirty="0">
                <a:solidFill>
                  <a:schemeClr val="tx2"/>
                </a:solidFill>
                <a:latin typeface="+mn-ea"/>
              </a:rPr>
              <a:t>800）ⅹ1.50=1</a:t>
            </a:r>
            <a:r>
              <a:rPr lang="en-US" sz="2400" b="1" dirty="0">
                <a:solidFill>
                  <a:schemeClr val="tx2"/>
                </a:solidFill>
                <a:latin typeface="+mn-ea"/>
              </a:rPr>
              <a:t> </a:t>
            </a:r>
            <a:r>
              <a:rPr lang="zh-CN" sz="2400" b="1" dirty="0">
                <a:solidFill>
                  <a:schemeClr val="tx2"/>
                </a:solidFill>
                <a:latin typeface="+mn-ea"/>
              </a:rPr>
              <a:t>800元</a:t>
            </a:r>
          </a:p>
          <a:p>
            <a:pPr marL="0" indent="266700"/>
            <a:r>
              <a:rPr lang="zh-CN" sz="2400" b="1" dirty="0">
                <a:solidFill>
                  <a:schemeClr val="tx2"/>
                </a:solidFill>
                <a:latin typeface="+mn-ea"/>
              </a:rPr>
              <a:t>固定制造费用效率差异=（8</a:t>
            </a:r>
            <a:r>
              <a:rPr lang="en-US" sz="2400" b="1" dirty="0">
                <a:solidFill>
                  <a:schemeClr val="tx2"/>
                </a:solidFill>
                <a:latin typeface="+mn-ea"/>
              </a:rPr>
              <a:t> 800−</a:t>
            </a:r>
            <a:r>
              <a:rPr lang="zh-CN" sz="2400" b="1" dirty="0">
                <a:solidFill>
                  <a:schemeClr val="tx2"/>
                </a:solidFill>
                <a:latin typeface="+mn-ea"/>
              </a:rPr>
              <a:t>200ⅹ40）ⅹ1.50=1</a:t>
            </a:r>
            <a:r>
              <a:rPr lang="en-US" sz="2400" b="1" dirty="0">
                <a:solidFill>
                  <a:schemeClr val="tx2"/>
                </a:solidFill>
                <a:latin typeface="+mn-ea"/>
              </a:rPr>
              <a:t> </a:t>
            </a:r>
            <a:r>
              <a:rPr lang="zh-CN" sz="2400" b="1" dirty="0">
                <a:solidFill>
                  <a:schemeClr val="tx2"/>
                </a:solidFill>
                <a:latin typeface="+mn-ea"/>
              </a:rPr>
              <a:t>200元</a:t>
            </a:r>
            <a:endParaRPr lang="zh-CN" altLang="en-US" sz="2400" b="1" dirty="0">
              <a:solidFill>
                <a:schemeClr val="tx2"/>
              </a:solidFill>
              <a:latin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3925" y="4293096"/>
            <a:ext cx="8966097" cy="224864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</p:pic>
      <p:grpSp>
        <p:nvGrpSpPr>
          <p:cNvPr id="7" name="组合 6"/>
          <p:cNvGrpSpPr/>
          <p:nvPr/>
        </p:nvGrpSpPr>
        <p:grpSpPr>
          <a:xfrm>
            <a:off x="236080" y="107369"/>
            <a:ext cx="6507992" cy="613803"/>
            <a:chOff x="1271464" y="2420888"/>
            <a:chExt cx="4392488" cy="613803"/>
          </a:xfrm>
        </p:grpSpPr>
        <p:sp>
          <p:nvSpPr>
            <p:cNvPr id="8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26882" y="2449916"/>
              <a:ext cx="41044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成本差异的计算与分析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900379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938461429"/>
              </p:ext>
            </p:extLst>
          </p:nvPr>
        </p:nvGraphicFramePr>
        <p:xfrm>
          <a:off x="1119016" y="1772510"/>
          <a:ext cx="9953650" cy="41767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21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1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19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19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19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219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219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44069"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用量差异</a:t>
                      </a:r>
                      <a:endParaRPr lang="en-US" altLang="en-US" sz="2400" b="1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价格差异</a:t>
                      </a:r>
                      <a:endParaRPr lang="en-US" altLang="en-US" sz="2400" b="1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00453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材料用量差异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人工效率差异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变动制造费用效率差异</a:t>
                      </a:r>
                      <a:endParaRPr lang="en-US" altLang="en-US" sz="2400" b="1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材料价格差异</a:t>
                      </a:r>
                      <a:endParaRPr lang="en-US" altLang="en-US" sz="2400" b="1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人工工资率差异</a:t>
                      </a:r>
                      <a:endParaRPr lang="en-US" altLang="en-US" sz="2400" b="1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变动制造费用耗费差异</a:t>
                      </a:r>
                      <a:endParaRPr lang="en-US" altLang="en-US" sz="2400" b="1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32248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主要责任部门</a:t>
                      </a:r>
                      <a:endParaRPr lang="en-US" altLang="en-US" sz="2400" b="1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主要是生产部门的责任（生产过程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） 【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提示】但也不是绝对的（如采购材料质量差导致材料数量差异是采购部门责任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）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采购部门（采购过程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） 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由人事劳动部门管理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部门经理负责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3302919" y="1034176"/>
            <a:ext cx="7113561" cy="52184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zh-CN" sz="2800" b="1" dirty="0">
                <a:latin typeface="+mn-ea"/>
                <a:ea typeface="+mn-ea"/>
                <a:sym typeface="+mn-ea"/>
              </a:rPr>
              <a:t>变动成本项目差异分析的责任归属</a:t>
            </a:r>
            <a:endParaRPr lang="zh-CN" altLang="en-US" sz="2800" b="1" u="sng" dirty="0">
              <a:latin typeface="+mn-ea"/>
              <a:ea typeface="+mn-ea"/>
              <a:sym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36080" y="107369"/>
            <a:ext cx="6507992" cy="613803"/>
            <a:chOff x="1271464" y="2420888"/>
            <a:chExt cx="4392488" cy="613803"/>
          </a:xfrm>
        </p:grpSpPr>
        <p:sp>
          <p:nvSpPr>
            <p:cNvPr id="8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26882" y="2449916"/>
              <a:ext cx="41044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成本差异的计算与分析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161314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22534" y="1392233"/>
            <a:ext cx="9121937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/>
            <a:r>
              <a:rPr lang="zh-CN" sz="2400" b="1" u="sng" dirty="0">
                <a:solidFill>
                  <a:schemeClr val="tx1"/>
                </a:solidFill>
                <a:latin typeface="+mn-ea"/>
              </a:rPr>
              <a:t>练一练：</a:t>
            </a:r>
            <a:r>
              <a:rPr lang="zh-CN" sz="2400" b="1" dirty="0">
                <a:solidFill>
                  <a:schemeClr val="tx1"/>
                </a:solidFill>
                <a:latin typeface="+mn-ea"/>
              </a:rPr>
              <a:t>某企业某一产品实际产量800件，预算产量1000件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</a:rPr>
              <a:t>。</a:t>
            </a:r>
          </a:p>
        </p:txBody>
      </p:sp>
      <p:graphicFrame>
        <p:nvGraphicFramePr>
          <p:cNvPr id="2" name="表格 1"/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00288216"/>
              </p:ext>
            </p:extLst>
          </p:nvPr>
        </p:nvGraphicFramePr>
        <p:xfrm>
          <a:off x="839416" y="2852936"/>
          <a:ext cx="4837047" cy="29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31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4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04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3262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项　目</a:t>
                      </a:r>
                      <a:endParaRPr lang="en-US" altLang="en-US" sz="20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金　额</a:t>
                      </a:r>
                      <a:endParaRPr lang="en-US" altLang="en-US" sz="20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3571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直接材料</a:t>
                      </a:r>
                      <a:endParaRPr lang="en-US" altLang="en-US" sz="20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0.2吨×100元/吨</a:t>
                      </a:r>
                      <a:endParaRPr lang="en-US" altLang="en-US" sz="20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20元</a:t>
                      </a:r>
                      <a:endParaRPr lang="en-US" altLang="en-US" sz="20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9608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直接人工</a:t>
                      </a:r>
                      <a:endParaRPr lang="en-US" altLang="en-US" sz="20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5小时×4元/</a:t>
                      </a:r>
                      <a:r>
                        <a:rPr lang="en-US" sz="20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小时</a:t>
                      </a:r>
                      <a:endParaRPr lang="en-US" altLang="en-US" sz="20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20元</a:t>
                      </a:r>
                      <a:endParaRPr lang="en-US" altLang="en-US" sz="20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4521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变动制造费用</a:t>
                      </a:r>
                      <a:endParaRPr lang="en-US" altLang="en-US" sz="20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4000元/1000件</a:t>
                      </a:r>
                      <a:endParaRPr lang="en-US" altLang="en-US" sz="20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4元</a:t>
                      </a:r>
                      <a:endParaRPr lang="en-US" altLang="en-US" sz="20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7594954" y="2268062"/>
            <a:ext cx="2609555" cy="3688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zh-CN" sz="2400" b="1" dirty="0">
                <a:latin typeface="+mn-ea"/>
                <a:ea typeface="+mn-ea"/>
                <a:sym typeface="+mn-ea"/>
              </a:rPr>
              <a:t>单位产品实际成本</a:t>
            </a:r>
            <a:endParaRPr lang="zh-CN" altLang="en-US" sz="2400" b="1" dirty="0">
              <a:latin typeface="+mn-ea"/>
              <a:ea typeface="+mn-ea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118293" y="2268062"/>
            <a:ext cx="2609555" cy="3688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zh-CN" sz="2400" b="1" dirty="0">
                <a:latin typeface="+mn-ea"/>
                <a:ea typeface="+mn-ea"/>
                <a:sym typeface="+mn-ea"/>
              </a:rPr>
              <a:t>单位产品标准成本</a:t>
            </a:r>
            <a:endParaRPr lang="zh-CN" altLang="en-US" sz="2400" b="1" dirty="0">
              <a:latin typeface="+mn-ea"/>
              <a:ea typeface="+mn-ea"/>
              <a:sym typeface="+mn-ea"/>
            </a:endParaRPr>
          </a:p>
        </p:txBody>
      </p:sp>
      <p:graphicFrame>
        <p:nvGraphicFramePr>
          <p:cNvPr id="6" name="表格 5"/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94380687"/>
              </p:ext>
            </p:extLst>
          </p:nvPr>
        </p:nvGraphicFramePr>
        <p:xfrm>
          <a:off x="6096000" y="2852936"/>
          <a:ext cx="5227899" cy="29292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14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656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79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26272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项　目</a:t>
                      </a:r>
                      <a:endParaRPr lang="en-US" altLang="en-US" sz="20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金　额</a:t>
                      </a:r>
                      <a:endParaRPr lang="en-US" altLang="en-US" sz="20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3732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直接材料</a:t>
                      </a:r>
                      <a:endParaRPr lang="en-US" altLang="en-US" sz="20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0.22吨×90元/吨</a:t>
                      </a:r>
                      <a:endParaRPr lang="en-US" altLang="en-US" sz="20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19.80元</a:t>
                      </a:r>
                      <a:endParaRPr lang="en-US" altLang="en-US" sz="20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0247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直接人工</a:t>
                      </a:r>
                      <a:endParaRPr lang="en-US" altLang="en-US" sz="20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5.5小时×3.9元/</a:t>
                      </a:r>
                      <a:r>
                        <a:rPr lang="en-US" sz="20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小时</a:t>
                      </a:r>
                      <a:endParaRPr lang="en-US" altLang="en-US" sz="20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21.45元</a:t>
                      </a:r>
                      <a:endParaRPr lang="en-US" altLang="en-US" sz="2000" b="1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896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变动制造费用</a:t>
                      </a:r>
                      <a:endParaRPr lang="en-US" altLang="en-US" sz="20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4000元/800件</a:t>
                      </a:r>
                      <a:endParaRPr lang="en-US" altLang="en-US" sz="20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5元</a:t>
                      </a:r>
                      <a:endParaRPr lang="en-US" altLang="en-US" sz="20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2763880" y="6062847"/>
            <a:ext cx="7060849" cy="46026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/>
            <a:r>
              <a:rPr lang="zh-CN" sz="2400" b="1">
                <a:solidFill>
                  <a:schemeClr val="tx1"/>
                </a:solidFill>
                <a:latin typeface="+mn-ea"/>
              </a:rPr>
              <a:t>　要求：对该产品进行变动成本差异分析</a:t>
            </a:r>
            <a:endParaRPr lang="zh-CN" altLang="en-US" sz="2400" b="1">
              <a:solidFill>
                <a:schemeClr val="tx1"/>
              </a:solidFill>
              <a:latin typeface="+mn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36080" y="107369"/>
            <a:ext cx="6507992" cy="613803"/>
            <a:chOff x="1271464" y="2420888"/>
            <a:chExt cx="4392488" cy="613803"/>
          </a:xfrm>
        </p:grpSpPr>
        <p:sp>
          <p:nvSpPr>
            <p:cNvPr id="11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426882" y="2449916"/>
              <a:ext cx="41044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成本差异的计算与分析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205437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76123" y="852801"/>
            <a:ext cx="10774177" cy="15680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/>
            <a:r>
              <a:rPr lang="zh-CN" sz="2400" b="1">
                <a:solidFill>
                  <a:srgbClr val="000000"/>
                </a:solidFill>
                <a:latin typeface="+mn-ea"/>
              </a:rPr>
              <a:t>①直接材料成本差异　　</a:t>
            </a:r>
          </a:p>
          <a:p>
            <a:pPr marL="0" indent="0"/>
            <a:r>
              <a:rPr lang="zh-CN" sz="2400" b="1">
                <a:solidFill>
                  <a:srgbClr val="000000"/>
                </a:solidFill>
                <a:latin typeface="+mn-ea"/>
              </a:rPr>
              <a:t>直接材料价格差异＝（90－100）×800×0.22＝－1760（元）　　</a:t>
            </a:r>
          </a:p>
          <a:p>
            <a:pPr marL="0" indent="0"/>
            <a:r>
              <a:rPr lang="zh-CN" sz="2400" b="1">
                <a:solidFill>
                  <a:srgbClr val="000000"/>
                </a:solidFill>
                <a:latin typeface="+mn-ea"/>
              </a:rPr>
              <a:t>直接材料用量差异＝（800×0.22－800×0.20）×100＝1600（元）　　</a:t>
            </a:r>
          </a:p>
          <a:p>
            <a:pPr marL="0" indent="0"/>
            <a:r>
              <a:rPr lang="zh-CN" sz="2400" b="1">
                <a:solidFill>
                  <a:srgbClr val="000000"/>
                </a:solidFill>
                <a:latin typeface="+mn-ea"/>
              </a:rPr>
              <a:t>直接材料成本差异＝－1760＋1600＝－160（元）　　</a:t>
            </a:r>
            <a:endParaRPr lang="zh-CN" altLang="en-US" sz="2400" b="1">
              <a:latin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76123" y="2538142"/>
            <a:ext cx="10774177" cy="15680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/>
            <a:r>
              <a:rPr lang="zh-CN" sz="2400" b="1">
                <a:solidFill>
                  <a:srgbClr val="000000"/>
                </a:solidFill>
                <a:latin typeface="+mn-ea"/>
                <a:sym typeface="+mn-ea"/>
              </a:rPr>
              <a:t>②直接人工成本差异　　</a:t>
            </a:r>
            <a:endParaRPr lang="zh-CN" sz="2400" b="1">
              <a:solidFill>
                <a:srgbClr val="000000"/>
              </a:solidFill>
              <a:latin typeface="+mn-ea"/>
            </a:endParaRPr>
          </a:p>
          <a:p>
            <a:pPr marL="0" indent="0"/>
            <a:r>
              <a:rPr lang="zh-CN" sz="2400" b="1">
                <a:solidFill>
                  <a:srgbClr val="000000"/>
                </a:solidFill>
                <a:latin typeface="+mn-ea"/>
                <a:sym typeface="+mn-ea"/>
              </a:rPr>
              <a:t>直接人工工资率差异　　＝（3.9－4）×800×5.5＝－440（元）　　</a:t>
            </a:r>
            <a:endParaRPr lang="zh-CN" sz="2400" b="1">
              <a:solidFill>
                <a:srgbClr val="000000"/>
              </a:solidFill>
              <a:latin typeface="+mn-ea"/>
            </a:endParaRPr>
          </a:p>
          <a:p>
            <a:pPr marL="0" indent="0"/>
            <a:r>
              <a:rPr lang="zh-CN" sz="2400" b="1">
                <a:solidFill>
                  <a:srgbClr val="000000"/>
                </a:solidFill>
                <a:latin typeface="+mn-ea"/>
                <a:sym typeface="+mn-ea"/>
              </a:rPr>
              <a:t>直接人工效率差异　　＝（800×5.5－800×5）×4＝1600（元）　　</a:t>
            </a:r>
            <a:endParaRPr lang="zh-CN" sz="2400" b="1">
              <a:solidFill>
                <a:srgbClr val="000000"/>
              </a:solidFill>
              <a:latin typeface="+mn-ea"/>
            </a:endParaRPr>
          </a:p>
          <a:p>
            <a:pPr marL="0" indent="0"/>
            <a:r>
              <a:rPr lang="zh-CN" sz="2400" b="1">
                <a:solidFill>
                  <a:srgbClr val="000000"/>
                </a:solidFill>
                <a:latin typeface="+mn-ea"/>
                <a:sym typeface="+mn-ea"/>
              </a:rPr>
              <a:t>直接人工成本差异＝</a:t>
            </a:r>
            <a:r>
              <a:rPr lang="en-US" sz="2400" b="1">
                <a:solidFill>
                  <a:srgbClr val="000000"/>
                </a:solidFill>
                <a:latin typeface="+mn-ea"/>
                <a:sym typeface="+mn-ea"/>
              </a:rPr>
              <a:t> </a:t>
            </a:r>
            <a:r>
              <a:rPr lang="zh-CN" sz="2400" b="1">
                <a:solidFill>
                  <a:srgbClr val="000000"/>
                </a:solidFill>
                <a:latin typeface="+mn-ea"/>
                <a:sym typeface="+mn-ea"/>
              </a:rPr>
              <a:t>－440＋1600＝1160（元）</a:t>
            </a:r>
            <a:endParaRPr lang="zh-CN" altLang="en-US" sz="2400" b="1">
              <a:latin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76123" y="4270022"/>
            <a:ext cx="10774177" cy="230642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/>
            <a:r>
              <a:rPr lang="zh-CN" sz="2400" b="1">
                <a:solidFill>
                  <a:srgbClr val="000000"/>
                </a:solidFill>
                <a:latin typeface="+mn-ea"/>
                <a:sym typeface="+mn-ea"/>
              </a:rPr>
              <a:t>③变动制造费用差异　　</a:t>
            </a:r>
            <a:endParaRPr lang="zh-CN" sz="2400" b="1">
              <a:solidFill>
                <a:srgbClr val="000000"/>
              </a:solidFill>
              <a:latin typeface="+mn-ea"/>
            </a:endParaRPr>
          </a:p>
          <a:p>
            <a:pPr marL="0" indent="0"/>
            <a:r>
              <a:rPr lang="zh-CN" sz="2400" b="1">
                <a:solidFill>
                  <a:srgbClr val="000000"/>
                </a:solidFill>
                <a:latin typeface="+mn-ea"/>
                <a:sym typeface="+mn-ea"/>
              </a:rPr>
              <a:t>变动制造费用耗费差异＝ [4000÷（800×5.5）－4000÷（1000×5）] ×（800×5.5）＝480（元）　　</a:t>
            </a:r>
            <a:endParaRPr lang="zh-CN" sz="2400" b="1">
              <a:solidFill>
                <a:srgbClr val="000000"/>
              </a:solidFill>
              <a:latin typeface="+mn-ea"/>
            </a:endParaRPr>
          </a:p>
          <a:p>
            <a:pPr marL="0" indent="0"/>
            <a:r>
              <a:rPr lang="zh-CN" sz="2400" b="1">
                <a:solidFill>
                  <a:srgbClr val="000000"/>
                </a:solidFill>
                <a:latin typeface="+mn-ea"/>
                <a:sym typeface="+mn-ea"/>
              </a:rPr>
              <a:t>变动制造费用效率差异＝[（800×5.5）－（800×5）]×[4000÷（1000×5）]＝320（元）　　</a:t>
            </a:r>
            <a:endParaRPr lang="zh-CN" sz="2400" b="1">
              <a:solidFill>
                <a:srgbClr val="000000"/>
              </a:solidFill>
              <a:latin typeface="+mn-ea"/>
            </a:endParaRPr>
          </a:p>
          <a:p>
            <a:pPr marL="0" indent="0"/>
            <a:r>
              <a:rPr lang="zh-CN" sz="2400" b="1">
                <a:solidFill>
                  <a:srgbClr val="000000"/>
                </a:solidFill>
                <a:latin typeface="+mn-ea"/>
                <a:sym typeface="+mn-ea"/>
              </a:rPr>
              <a:t>变动制造费用差异＝480＋320＝800（元）</a:t>
            </a:r>
            <a:endParaRPr lang="zh-CN" altLang="en-US" sz="2400" b="1">
              <a:latin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36080" y="107369"/>
            <a:ext cx="6507992" cy="613803"/>
            <a:chOff x="1271464" y="2420888"/>
            <a:chExt cx="4392488" cy="613803"/>
          </a:xfrm>
        </p:grpSpPr>
        <p:sp>
          <p:nvSpPr>
            <p:cNvPr id="10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426882" y="2449916"/>
              <a:ext cx="41044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成本差异的计算与分析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444761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76123" y="976285"/>
            <a:ext cx="10774177" cy="52610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/>
            <a:r>
              <a:rPr lang="zh-CN" sz="2400" b="1" dirty="0">
                <a:solidFill>
                  <a:srgbClr val="000000"/>
                </a:solidFill>
                <a:latin typeface="+mn-ea"/>
              </a:rPr>
              <a:t>①直接材料成本差异　　</a:t>
            </a:r>
          </a:p>
          <a:p>
            <a:pPr marL="0" indent="0"/>
            <a:r>
              <a:rPr lang="zh-CN" sz="2400" b="1" dirty="0">
                <a:solidFill>
                  <a:srgbClr val="000000"/>
                </a:solidFill>
                <a:latin typeface="+mn-ea"/>
              </a:rPr>
              <a:t>直接材料价格差异＝（90－100）×800×0.22＝－1760（元）　　</a:t>
            </a:r>
          </a:p>
          <a:p>
            <a:pPr marL="0" indent="0"/>
            <a:r>
              <a:rPr lang="zh-CN" sz="2400" b="1" dirty="0">
                <a:solidFill>
                  <a:srgbClr val="000000"/>
                </a:solidFill>
                <a:latin typeface="+mn-ea"/>
              </a:rPr>
              <a:t>直接材料用量差异＝（800×0.22－800×0.20）×100＝1600（元）　　</a:t>
            </a:r>
          </a:p>
          <a:p>
            <a:pPr marL="0" indent="0"/>
            <a:r>
              <a:rPr lang="zh-CN" sz="2400" b="1" dirty="0">
                <a:solidFill>
                  <a:srgbClr val="000000"/>
                </a:solidFill>
                <a:latin typeface="+mn-ea"/>
              </a:rPr>
              <a:t>直接材料成本差异＝－1760＋1600＝－160（元）　　</a:t>
            </a:r>
          </a:p>
          <a:p>
            <a:pPr marL="0" indent="0"/>
            <a:r>
              <a:rPr lang="zh-CN" sz="2400" b="1" dirty="0">
                <a:solidFill>
                  <a:srgbClr val="000000"/>
                </a:solidFill>
                <a:latin typeface="+mn-ea"/>
              </a:rPr>
              <a:t>②直接人工成本差异　　</a:t>
            </a:r>
          </a:p>
          <a:p>
            <a:pPr marL="0" indent="0"/>
            <a:r>
              <a:rPr lang="zh-CN" sz="2400" b="1" dirty="0">
                <a:solidFill>
                  <a:srgbClr val="000000"/>
                </a:solidFill>
                <a:latin typeface="+mn-ea"/>
              </a:rPr>
              <a:t>直接人工工资率差异　　＝（3.9－4）×800×5.5＝－440（元）　　</a:t>
            </a:r>
          </a:p>
          <a:p>
            <a:pPr marL="0" indent="0"/>
            <a:r>
              <a:rPr lang="zh-CN" sz="2400" b="1" dirty="0">
                <a:solidFill>
                  <a:srgbClr val="000000"/>
                </a:solidFill>
                <a:latin typeface="+mn-ea"/>
              </a:rPr>
              <a:t>直接人工效率差异　　＝（800×5.5－800×5）×4＝1600（元）　　</a:t>
            </a:r>
          </a:p>
          <a:p>
            <a:pPr marL="0" indent="0"/>
            <a:r>
              <a:rPr lang="zh-CN" sz="2400" b="1" dirty="0">
                <a:solidFill>
                  <a:srgbClr val="000000"/>
                </a:solidFill>
                <a:latin typeface="+mn-ea"/>
              </a:rPr>
              <a:t>直接人工成本差异＝</a:t>
            </a:r>
            <a:r>
              <a:rPr lang="en-US" sz="2400" b="1" dirty="0">
                <a:solidFill>
                  <a:srgbClr val="000000"/>
                </a:solidFill>
                <a:latin typeface="+mn-ea"/>
              </a:rPr>
              <a:t> </a:t>
            </a:r>
            <a:r>
              <a:rPr lang="zh-CN" sz="2400" b="1" dirty="0">
                <a:solidFill>
                  <a:srgbClr val="000000"/>
                </a:solidFill>
                <a:latin typeface="+mn-ea"/>
              </a:rPr>
              <a:t>－440＋1600＝1160（元）　　</a:t>
            </a:r>
          </a:p>
          <a:p>
            <a:pPr marL="0" indent="0"/>
            <a:r>
              <a:rPr lang="zh-CN" sz="2400" b="1" dirty="0">
                <a:solidFill>
                  <a:srgbClr val="000000"/>
                </a:solidFill>
                <a:latin typeface="+mn-ea"/>
              </a:rPr>
              <a:t>③变动制造费用差异　　</a:t>
            </a:r>
          </a:p>
          <a:p>
            <a:pPr marL="0" indent="0"/>
            <a:r>
              <a:rPr lang="zh-CN" sz="2400" b="1" dirty="0">
                <a:solidFill>
                  <a:srgbClr val="000000"/>
                </a:solidFill>
                <a:latin typeface="+mn-ea"/>
              </a:rPr>
              <a:t>变动制造费用耗费差异＝ [4000÷（800×5.5）－4000÷（1000×5）] ×（800×5.5）＝480（元）　　</a:t>
            </a:r>
          </a:p>
          <a:p>
            <a:pPr marL="0" indent="0"/>
            <a:r>
              <a:rPr lang="zh-CN" sz="2400" b="1" dirty="0">
                <a:solidFill>
                  <a:srgbClr val="000000"/>
                </a:solidFill>
                <a:latin typeface="+mn-ea"/>
              </a:rPr>
              <a:t>变动制造费用效率差异＝[（800×5.5）－（800×5）]×[4000÷（1000×5）]＝320（元）　　</a:t>
            </a:r>
          </a:p>
          <a:p>
            <a:pPr marL="0" indent="0"/>
            <a:r>
              <a:rPr lang="zh-CN" sz="2400" b="1" dirty="0">
                <a:solidFill>
                  <a:srgbClr val="000000"/>
                </a:solidFill>
                <a:latin typeface="+mn-ea"/>
              </a:rPr>
              <a:t>变动制造费用差异＝480＋320＝800（元）</a:t>
            </a:r>
            <a:endParaRPr lang="zh-CN" altLang="en-US" sz="2400" b="1" dirty="0">
              <a:latin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36080" y="107369"/>
            <a:ext cx="6507992" cy="613803"/>
            <a:chOff x="1271464" y="2420888"/>
            <a:chExt cx="4392488" cy="613803"/>
          </a:xfrm>
        </p:grpSpPr>
        <p:sp>
          <p:nvSpPr>
            <p:cNvPr id="6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426882" y="2449916"/>
              <a:ext cx="41044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成本差异的计算与分析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365713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-2147482614" descr="0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5549" y="1052586"/>
            <a:ext cx="10146716" cy="500518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</a:ln>
        </p:spPr>
      </p:pic>
      <p:grpSp>
        <p:nvGrpSpPr>
          <p:cNvPr id="6" name="组合 5"/>
          <p:cNvGrpSpPr/>
          <p:nvPr/>
        </p:nvGrpSpPr>
        <p:grpSpPr>
          <a:xfrm>
            <a:off x="236080" y="107369"/>
            <a:ext cx="6507992" cy="613803"/>
            <a:chOff x="1271464" y="2420888"/>
            <a:chExt cx="4392488" cy="613803"/>
          </a:xfrm>
        </p:grpSpPr>
        <p:sp>
          <p:nvSpPr>
            <p:cNvPr id="7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426882" y="2449916"/>
              <a:ext cx="41044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成本差异的计算与分析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846371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051063" y="1251930"/>
            <a:ext cx="10421071" cy="15680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/>
            <a:r>
              <a:rPr lang="zh-CN" sz="2400" b="1" dirty="0">
                <a:solidFill>
                  <a:srgbClr val="000000"/>
                </a:solidFill>
                <a:latin typeface="+mn-ea"/>
              </a:rPr>
              <a:t>A产品固定制造费用标准分配率为12元/小时，工时标准为1.5小时/件。假定A产品的预算产量为10400件，实际生产A产品8000件，用工10000小时，实际固定制造费用为190000元。要求计算固定制造费用成本差异，并分别采用两差异和三差异分析法计算相关各项成本差异</a:t>
            </a:r>
            <a:r>
              <a:rPr lang="zh-CN" altLang="en-US" sz="2400" b="1" dirty="0">
                <a:solidFill>
                  <a:srgbClr val="000000"/>
                </a:solidFill>
                <a:latin typeface="+mn-ea"/>
              </a:rPr>
              <a:t>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051062" y="3100622"/>
            <a:ext cx="10421071" cy="304539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/>
            <a:r>
              <a:rPr lang="zh-CN" sz="2400" b="1" dirty="0">
                <a:solidFill>
                  <a:schemeClr val="tx1"/>
                </a:solidFill>
                <a:latin typeface="+mn-ea"/>
              </a:rPr>
              <a:t>固定制造费用成本差异＝190000－8000×1.5×12＝46000（元）　　</a:t>
            </a:r>
          </a:p>
          <a:p>
            <a:pPr marL="0" indent="0"/>
            <a:r>
              <a:rPr lang="zh-CN" sz="2400" b="1" dirty="0">
                <a:solidFill>
                  <a:schemeClr val="tx1"/>
                </a:solidFill>
                <a:latin typeface="+mn-ea"/>
              </a:rPr>
              <a:t>①＝190000（元）　　</a:t>
            </a:r>
          </a:p>
          <a:p>
            <a:pPr marL="0" indent="0"/>
            <a:r>
              <a:rPr lang="zh-CN" sz="2400" b="1" dirty="0">
                <a:solidFill>
                  <a:schemeClr val="tx1"/>
                </a:solidFill>
                <a:latin typeface="+mn-ea"/>
              </a:rPr>
              <a:t>②＝10400×1.5×12＝187200（元）　　</a:t>
            </a:r>
          </a:p>
          <a:p>
            <a:pPr marL="0" indent="0"/>
            <a:r>
              <a:rPr lang="zh-CN" sz="2400" b="1" dirty="0">
                <a:solidFill>
                  <a:schemeClr val="tx1"/>
                </a:solidFill>
                <a:latin typeface="+mn-ea"/>
              </a:rPr>
              <a:t>③＝10000×12＝120000（元）　　</a:t>
            </a:r>
          </a:p>
          <a:p>
            <a:pPr marL="0" indent="0"/>
            <a:r>
              <a:rPr lang="zh-CN" sz="2400" b="1" dirty="0">
                <a:solidFill>
                  <a:schemeClr val="tx1"/>
                </a:solidFill>
                <a:latin typeface="+mn-ea"/>
              </a:rPr>
              <a:t>④＝8000×1.5×12＝144000（元） 　　</a:t>
            </a:r>
          </a:p>
          <a:p>
            <a:pPr marL="0" indent="0"/>
            <a:r>
              <a:rPr lang="zh-CN" sz="2400" b="1" dirty="0">
                <a:solidFill>
                  <a:schemeClr val="tx1"/>
                </a:solidFill>
                <a:latin typeface="+mn-ea"/>
              </a:rPr>
              <a:t>两差异分析　　</a:t>
            </a:r>
          </a:p>
          <a:p>
            <a:pPr marL="0" indent="0"/>
            <a:r>
              <a:rPr lang="zh-CN" sz="2400" b="1" dirty="0">
                <a:solidFill>
                  <a:schemeClr val="tx1"/>
                </a:solidFill>
                <a:latin typeface="+mn-ea"/>
              </a:rPr>
              <a:t>耗费差异＝19000－10400×1.5×12＝2800（元）（超支）　　</a:t>
            </a:r>
          </a:p>
          <a:p>
            <a:pPr marL="0" indent="0"/>
            <a:r>
              <a:rPr lang="zh-CN" sz="2400" b="1" dirty="0">
                <a:solidFill>
                  <a:schemeClr val="tx1"/>
                </a:solidFill>
                <a:latin typeface="+mn-ea"/>
              </a:rPr>
              <a:t>能量差异＝10400×1.5×12－8000×1.5×12＝43200（元）（超支）　</a:t>
            </a:r>
            <a:endParaRPr lang="zh-CN" altLang="en-US" sz="2400" b="1" dirty="0">
              <a:solidFill>
                <a:schemeClr val="tx1"/>
              </a:solidFill>
              <a:latin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36080" y="107369"/>
            <a:ext cx="6507992" cy="613803"/>
            <a:chOff x="1271464" y="2420888"/>
            <a:chExt cx="4392488" cy="613803"/>
          </a:xfrm>
        </p:grpSpPr>
        <p:sp>
          <p:nvSpPr>
            <p:cNvPr id="7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426882" y="2449916"/>
              <a:ext cx="41044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成本差异的计算与分析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876202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051063" y="1251930"/>
            <a:ext cx="10421071" cy="15680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/>
            <a:r>
              <a:rPr lang="zh-CN" sz="2400" b="1">
                <a:solidFill>
                  <a:srgbClr val="000000"/>
                </a:solidFill>
                <a:latin typeface="+mn-ea"/>
              </a:rPr>
              <a:t>A产品固定制造费用标准分配率为12元/小时，工时标准为1.5小时/件。假定A产品的预算产量为10400件，实际生产A产品8000件，用工10000小时，实际固定制造费用为190000元。要求计算固定制造费用成本差异，并分别采用两差异和三差异分析法计算相关各项成本差异</a:t>
            </a:r>
            <a:endParaRPr lang="zh-CN" altLang="en-US" sz="2400" b="1">
              <a:solidFill>
                <a:srgbClr val="000000"/>
              </a:solidFill>
              <a:latin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51063" y="3025710"/>
            <a:ext cx="10421071" cy="341423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/>
            <a:r>
              <a:rPr lang="zh-CN" sz="2400" b="1" dirty="0">
                <a:solidFill>
                  <a:schemeClr val="tx1"/>
                </a:solidFill>
                <a:latin typeface="+mn-ea"/>
              </a:rPr>
              <a:t>固定制造费用成本差异＝190000－8000×1.5×12＝46000（元）　　</a:t>
            </a:r>
          </a:p>
          <a:p>
            <a:pPr marL="0" indent="0"/>
            <a:r>
              <a:rPr lang="zh-CN" sz="2400" b="1" dirty="0">
                <a:solidFill>
                  <a:schemeClr val="tx1"/>
                </a:solidFill>
                <a:latin typeface="+mn-ea"/>
              </a:rPr>
              <a:t>①＝190000（元）　　</a:t>
            </a:r>
          </a:p>
          <a:p>
            <a:pPr marL="0" indent="0"/>
            <a:r>
              <a:rPr lang="zh-CN" sz="2400" b="1" dirty="0">
                <a:solidFill>
                  <a:schemeClr val="tx1"/>
                </a:solidFill>
                <a:latin typeface="+mn-ea"/>
              </a:rPr>
              <a:t>②＝10400×1.5×12＝187200（元）　　</a:t>
            </a:r>
          </a:p>
          <a:p>
            <a:pPr marL="0" indent="0"/>
            <a:r>
              <a:rPr lang="zh-CN" sz="2400" b="1" dirty="0">
                <a:solidFill>
                  <a:schemeClr val="tx1"/>
                </a:solidFill>
                <a:latin typeface="+mn-ea"/>
              </a:rPr>
              <a:t>③＝10000×12＝120000（元）　　</a:t>
            </a:r>
          </a:p>
          <a:p>
            <a:pPr marL="0" indent="0"/>
            <a:r>
              <a:rPr lang="zh-CN" sz="2400" b="1" dirty="0">
                <a:solidFill>
                  <a:schemeClr val="tx1"/>
                </a:solidFill>
                <a:latin typeface="+mn-ea"/>
              </a:rPr>
              <a:t>④＝8000×1.5×12＝144000（元） 　　</a:t>
            </a:r>
          </a:p>
          <a:p>
            <a:pPr marL="0" indent="0"/>
            <a:r>
              <a:rPr lang="zh-CN" sz="2400" b="1" dirty="0">
                <a:solidFill>
                  <a:srgbClr val="000000"/>
                </a:solidFill>
                <a:latin typeface="+mn-ea"/>
                <a:sym typeface="+mn-ea"/>
              </a:rPr>
              <a:t>三差异分析　　</a:t>
            </a:r>
            <a:endParaRPr lang="zh-CN" sz="2400" b="1" dirty="0">
              <a:solidFill>
                <a:srgbClr val="000000"/>
              </a:solidFill>
              <a:latin typeface="+mn-ea"/>
            </a:endParaRPr>
          </a:p>
          <a:p>
            <a:pPr marL="0" indent="0"/>
            <a:r>
              <a:rPr lang="zh-CN" sz="2400" b="1" dirty="0">
                <a:solidFill>
                  <a:srgbClr val="000000"/>
                </a:solidFill>
                <a:latin typeface="+mn-ea"/>
                <a:sym typeface="+mn-ea"/>
              </a:rPr>
              <a:t>耗费差异＝19000－10400×1.5×12＝2800（元）（超支）　　</a:t>
            </a:r>
            <a:endParaRPr lang="zh-CN" sz="2400" b="1" dirty="0">
              <a:solidFill>
                <a:srgbClr val="000000"/>
              </a:solidFill>
              <a:latin typeface="+mn-ea"/>
            </a:endParaRPr>
          </a:p>
          <a:p>
            <a:pPr marL="0" indent="0"/>
            <a:r>
              <a:rPr lang="zh-CN" sz="2400" b="1" dirty="0">
                <a:solidFill>
                  <a:srgbClr val="000000"/>
                </a:solidFill>
                <a:latin typeface="+mn-ea"/>
                <a:sym typeface="+mn-ea"/>
              </a:rPr>
              <a:t>产量差异＝10400×1.5×12－10000×12＝67200（元）（超支）　　</a:t>
            </a:r>
          </a:p>
          <a:p>
            <a:pPr marL="0" indent="0"/>
            <a:r>
              <a:rPr lang="zh-CN" sz="2400" b="1" dirty="0">
                <a:solidFill>
                  <a:srgbClr val="000000"/>
                </a:solidFill>
                <a:latin typeface="+mn-ea"/>
                <a:sym typeface="+mn-ea"/>
              </a:rPr>
              <a:t>效率差异＝10000×－8000×1.5×12＝－24000（元）（节约）</a:t>
            </a:r>
            <a:endParaRPr lang="zh-CN" altLang="en-US" sz="2400" b="1" dirty="0">
              <a:solidFill>
                <a:schemeClr val="tx1"/>
              </a:solidFill>
              <a:latin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36080" y="107369"/>
            <a:ext cx="6507992" cy="613803"/>
            <a:chOff x="1271464" y="2420888"/>
            <a:chExt cx="4392488" cy="613803"/>
          </a:xfrm>
        </p:grpSpPr>
        <p:sp>
          <p:nvSpPr>
            <p:cNvPr id="7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426882" y="2449916"/>
              <a:ext cx="41044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成本差异的计算与分析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63698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640579402"/>
              </p:ext>
            </p:extLst>
          </p:nvPr>
        </p:nvGraphicFramePr>
        <p:xfrm>
          <a:off x="767408" y="2204864"/>
          <a:ext cx="10565620" cy="35471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706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899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50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52629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变动成本差异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价格差异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数量差异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1329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 dirty="0" err="1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直接材料</a:t>
                      </a: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400" b="1" dirty="0">
                        <a:solidFill>
                          <a:schemeClr val="tx2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400" b="1" dirty="0" err="1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材料价格差异＝实际数量</a:t>
                      </a: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×</a:t>
                      </a:r>
                    </a:p>
                    <a:p>
                      <a:pPr indent="0">
                        <a:buNone/>
                      </a:pP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400" b="1" dirty="0" err="1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实际价格－标准价格</a:t>
                      </a: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）</a:t>
                      </a:r>
                      <a:endParaRPr lang="en-US" altLang="en-US" sz="2400" b="1" dirty="0">
                        <a:solidFill>
                          <a:schemeClr val="tx2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400" b="1" dirty="0" err="1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材料数量差异</a:t>
                      </a: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＝（</a:t>
                      </a:r>
                      <a:r>
                        <a:rPr lang="en-US" sz="2400" b="1" dirty="0" err="1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实际数量－标准数量</a:t>
                      </a: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）×</a:t>
                      </a:r>
                      <a:r>
                        <a:rPr lang="en-US" sz="2400" b="1" dirty="0" err="1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标准价格</a:t>
                      </a:r>
                      <a:endParaRPr lang="en-US" altLang="en-US" sz="2400" b="1" dirty="0">
                        <a:solidFill>
                          <a:schemeClr val="tx2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5939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直接人工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工资率差异＝实际工时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×</a:t>
                      </a:r>
                    </a:p>
                    <a:p>
                      <a:pPr indent="0">
                        <a:buNone/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实际工资率－标准工资率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）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人工效率差异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＝（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实际工时－标准工时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）×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标准工资率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0997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变动制造费用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耗费差异＝实际工时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×</a:t>
                      </a:r>
                    </a:p>
                    <a:p>
                      <a:pPr indent="0">
                        <a:buNone/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实际分配率－标准分配率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）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效率差异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＝（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实际工时－标准工时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）×</a:t>
                      </a:r>
                    </a:p>
                    <a:p>
                      <a:pPr indent="0"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标准分配率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6" name="组合 5"/>
          <p:cNvGrpSpPr/>
          <p:nvPr/>
        </p:nvGrpSpPr>
        <p:grpSpPr>
          <a:xfrm>
            <a:off x="236080" y="107369"/>
            <a:ext cx="6507992" cy="613803"/>
            <a:chOff x="1271464" y="2420888"/>
            <a:chExt cx="4392488" cy="613803"/>
          </a:xfrm>
        </p:grpSpPr>
        <p:sp>
          <p:nvSpPr>
            <p:cNvPr id="7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426882" y="2449916"/>
              <a:ext cx="41044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成本差异的计算与分析</a:t>
              </a:r>
            </a:p>
          </p:txBody>
        </p:sp>
      </p:grp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362726" y="807107"/>
            <a:ext cx="4869178" cy="822325"/>
            <a:chOff x="11113" y="950913"/>
            <a:chExt cx="6391092" cy="822325"/>
          </a:xfrm>
        </p:grpSpPr>
        <p:pic>
          <p:nvPicPr>
            <p:cNvPr id="10" name="TextBox 17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6391092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 Box 4"/>
            <p:cNvSpPr txBox="1">
              <a:spLocks noChangeArrowheads="1"/>
            </p:cNvSpPr>
            <p:nvPr/>
          </p:nvSpPr>
          <p:spPr bwMode="auto">
            <a:xfrm>
              <a:off x="240205" y="1108566"/>
              <a:ext cx="5594909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+mn-ea"/>
                  <a:ea typeface="+mn-ea"/>
                </a:rPr>
                <a:t>一、直接材料成本差异分析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46978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文本框 108"/>
          <p:cNvSpPr txBox="1"/>
          <p:nvPr/>
        </p:nvSpPr>
        <p:spPr>
          <a:xfrm>
            <a:off x="1199456" y="1760375"/>
            <a:ext cx="10153128" cy="39703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</a:pPr>
            <a:r>
              <a:rPr lang="en-US" altLang="zh-CN" sz="2400" b="1" dirty="0">
                <a:latin typeface="+mn-ea"/>
              </a:rPr>
              <a:t>       </a:t>
            </a:r>
            <a:r>
              <a:rPr lang="zh-CN" sz="2400" b="1" dirty="0">
                <a:latin typeface="+mn-ea"/>
              </a:rPr>
              <a:t>威盛公司生产乙产品耗用</a:t>
            </a:r>
            <a:r>
              <a:rPr lang="zh-CN" sz="2400" b="1" dirty="0">
                <a:latin typeface="+mn-ea"/>
                <a:cs typeface="Times New Roman" panose="02020603050405020304" pitchFamily="18" charset="0"/>
              </a:rPr>
              <a:t>F材料。本期生产乙产品200件，耗用F材料1 000千克，F材料的实际价格为每千克100元。假设F材料的标准价格为每千克110元，单位乙产品的标准用量为4.8千克F材料。</a:t>
            </a:r>
            <a:endParaRPr lang="zh-CN" sz="2400" b="1" dirty="0">
              <a:latin typeface="+mn-ea"/>
            </a:endParaRPr>
          </a:p>
          <a:p>
            <a:pPr marL="0" indent="0">
              <a:lnSpc>
                <a:spcPct val="150000"/>
              </a:lnSpc>
            </a:pPr>
            <a:r>
              <a:rPr lang="zh-CN" sz="2400" b="1" dirty="0">
                <a:latin typeface="+mn-ea"/>
              </a:rPr>
              <a:t>试分析直接材料成本差异：</a:t>
            </a:r>
          </a:p>
          <a:p>
            <a:pPr marL="0" indent="0">
              <a:lnSpc>
                <a:spcPct val="150000"/>
              </a:lnSpc>
            </a:pPr>
            <a:r>
              <a:rPr lang="zh-CN" sz="2400" b="1" dirty="0">
                <a:latin typeface="+mn-ea"/>
              </a:rPr>
              <a:t>①直接材料成本差异</a:t>
            </a:r>
          </a:p>
          <a:p>
            <a:pPr marL="0" indent="0">
              <a:lnSpc>
                <a:spcPct val="150000"/>
              </a:lnSpc>
            </a:pPr>
            <a:r>
              <a:rPr lang="zh-CN" sz="2400" b="1" dirty="0">
                <a:latin typeface="+mn-ea"/>
              </a:rPr>
              <a:t>②</a:t>
            </a:r>
            <a:r>
              <a:rPr lang="zh-CN" altLang="en-US" sz="2400" dirty="0">
                <a:latin typeface="+mn-ea"/>
              </a:rPr>
              <a:t>直接材料</a:t>
            </a:r>
            <a:r>
              <a:rPr lang="zh-CN" sz="2400" b="1" dirty="0">
                <a:latin typeface="+mn-ea"/>
              </a:rPr>
              <a:t>用量差异</a:t>
            </a:r>
          </a:p>
          <a:p>
            <a:pPr marL="0" indent="0">
              <a:lnSpc>
                <a:spcPct val="150000"/>
              </a:lnSpc>
            </a:pPr>
            <a:r>
              <a:rPr lang="zh-CN" sz="2400" b="1" dirty="0">
                <a:latin typeface="+mn-ea"/>
              </a:rPr>
              <a:t>③</a:t>
            </a:r>
            <a:r>
              <a:rPr lang="zh-CN" altLang="en-US" sz="2400" dirty="0">
                <a:latin typeface="+mn-ea"/>
              </a:rPr>
              <a:t>直接材料</a:t>
            </a:r>
            <a:r>
              <a:rPr lang="zh-CN" sz="2400" b="1" dirty="0">
                <a:latin typeface="+mn-ea"/>
              </a:rPr>
              <a:t>价格差异</a:t>
            </a:r>
            <a:endParaRPr lang="zh-CN" altLang="en-US" sz="2400" b="1" dirty="0">
              <a:latin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36080" y="107369"/>
            <a:ext cx="6507992" cy="613803"/>
            <a:chOff x="1271464" y="2420888"/>
            <a:chExt cx="4392488" cy="613803"/>
          </a:xfrm>
        </p:grpSpPr>
        <p:sp>
          <p:nvSpPr>
            <p:cNvPr id="8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26882" y="2449916"/>
              <a:ext cx="41044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成本差异的计算与分析</a:t>
              </a:r>
            </a:p>
          </p:txBody>
        </p:sp>
      </p:grp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362726" y="807107"/>
            <a:ext cx="4869178" cy="822325"/>
            <a:chOff x="11113" y="950913"/>
            <a:chExt cx="6391092" cy="822325"/>
          </a:xfrm>
        </p:grpSpPr>
        <p:pic>
          <p:nvPicPr>
            <p:cNvPr id="11" name="TextBox 1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6391092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 Box 4"/>
            <p:cNvSpPr txBox="1">
              <a:spLocks noChangeArrowheads="1"/>
            </p:cNvSpPr>
            <p:nvPr/>
          </p:nvSpPr>
          <p:spPr bwMode="auto">
            <a:xfrm>
              <a:off x="240205" y="1108566"/>
              <a:ext cx="5594909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+mn-ea"/>
                  <a:ea typeface="+mn-ea"/>
                </a:rPr>
                <a:t>一、直接材料成本差异分析</a:t>
              </a:r>
            </a:p>
          </p:txBody>
        </p:sp>
      </p:grpSp>
      <p:pic>
        <p:nvPicPr>
          <p:cNvPr id="15" name="图片 14" descr="df7513d3ee80b444915da9ecde4c3a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3994" y="4221088"/>
            <a:ext cx="3324023" cy="1979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168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68886" y="1055060"/>
            <a:ext cx="10927714" cy="10057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266700">
              <a:lnSpc>
                <a:spcPct val="130000"/>
              </a:lnSpc>
            </a:pPr>
            <a:r>
              <a:rPr lang="en-US" altLang="zh-CN" sz="2400" b="1" dirty="0">
                <a:latin typeface="+mn-ea"/>
              </a:rPr>
              <a:t>   </a:t>
            </a:r>
            <a:r>
              <a:rPr lang="zh-CN" sz="2400" b="1" dirty="0">
                <a:latin typeface="+mn-ea"/>
              </a:rPr>
              <a:t>本期生产乙产品200件，耗用F材料1 000千克，F材料的实际价格为每千克100元。标准价格为每千克110元，单位乙产品的标准用量为4.8千克F材料。</a:t>
            </a:r>
            <a:endParaRPr lang="zh-CN" altLang="en-US" sz="2400" b="1" dirty="0">
              <a:latin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3431" y="2636912"/>
            <a:ext cx="9204253" cy="184665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 anchor="t">
            <a:spAutoFit/>
          </a:bodyPr>
          <a:lstStyle/>
          <a:p>
            <a:pPr marL="0" indent="266700"/>
            <a:r>
              <a:rPr lang="en-US" altLang="zh-CN" sz="2400" b="1" dirty="0">
                <a:solidFill>
                  <a:schemeClr val="tx1"/>
                </a:solidFill>
                <a:latin typeface="+mn-ea"/>
                <a:sym typeface="+mn-ea"/>
              </a:rPr>
              <a:t>   </a:t>
            </a:r>
            <a:r>
              <a:rPr lang="zh-CN" sz="2400" b="1" dirty="0">
                <a:solidFill>
                  <a:schemeClr val="tx1"/>
                </a:solidFill>
                <a:latin typeface="+mn-ea"/>
                <a:sym typeface="+mn-ea"/>
              </a:rPr>
              <a:t>直接材料成本差异</a:t>
            </a:r>
            <a:r>
              <a:rPr lang="en-US" sz="2400" b="1" dirty="0">
                <a:solidFill>
                  <a:schemeClr val="tx1"/>
                </a:solidFill>
                <a:latin typeface="+mn-ea"/>
                <a:sym typeface="+mn-ea"/>
              </a:rPr>
              <a:t>=100×1 000−4.8×200×110=−5 </a:t>
            </a:r>
            <a:r>
              <a:rPr lang="zh-CN" sz="2400" b="1" dirty="0">
                <a:solidFill>
                  <a:schemeClr val="tx1"/>
                </a:solidFill>
                <a:latin typeface="+mn-ea"/>
                <a:sym typeface="+mn-ea"/>
              </a:rPr>
              <a:t>600元</a:t>
            </a:r>
          </a:p>
          <a:p>
            <a:pPr marL="0" indent="266700"/>
            <a:endParaRPr lang="zh-CN" sz="2400" b="1" dirty="0">
              <a:solidFill>
                <a:schemeClr val="tx1"/>
              </a:solidFill>
              <a:latin typeface="+mn-ea"/>
              <a:sym typeface="+mn-ea"/>
            </a:endParaRPr>
          </a:p>
          <a:p>
            <a:pPr marL="0" indent="266700"/>
            <a:r>
              <a:rPr lang="zh-CN" sz="2400" b="1" dirty="0">
                <a:solidFill>
                  <a:schemeClr val="tx1"/>
                </a:solidFill>
                <a:latin typeface="+mn-ea"/>
                <a:sym typeface="+mn-ea"/>
              </a:rPr>
              <a:t>   直接材料用量差异=（1</a:t>
            </a:r>
            <a:r>
              <a:rPr lang="en-US" sz="2400" b="1" dirty="0">
                <a:solidFill>
                  <a:schemeClr val="tx1"/>
                </a:solidFill>
                <a:latin typeface="+mn-ea"/>
                <a:sym typeface="+mn-ea"/>
              </a:rPr>
              <a:t> 000−</a:t>
            </a:r>
            <a:r>
              <a:rPr lang="zh-CN" sz="2400" b="1" dirty="0">
                <a:solidFill>
                  <a:schemeClr val="tx1"/>
                </a:solidFill>
                <a:latin typeface="+mn-ea"/>
                <a:sym typeface="+mn-ea"/>
              </a:rPr>
              <a:t>4.8</a:t>
            </a:r>
            <a:r>
              <a:rPr lang="en-US" sz="2400" b="1" dirty="0">
                <a:solidFill>
                  <a:schemeClr val="tx1"/>
                </a:solidFill>
                <a:latin typeface="+mn-ea"/>
                <a:sym typeface="+mn-ea"/>
              </a:rPr>
              <a:t>×</a:t>
            </a:r>
            <a:r>
              <a:rPr lang="zh-CN" sz="2400" b="1" dirty="0">
                <a:solidFill>
                  <a:schemeClr val="tx1"/>
                </a:solidFill>
                <a:latin typeface="+mn-ea"/>
                <a:sym typeface="+mn-ea"/>
              </a:rPr>
              <a:t>200）</a:t>
            </a:r>
            <a:r>
              <a:rPr lang="en-US" sz="2400" b="1" dirty="0">
                <a:solidFill>
                  <a:schemeClr val="tx1"/>
                </a:solidFill>
                <a:latin typeface="+mn-ea"/>
                <a:sym typeface="+mn-ea"/>
              </a:rPr>
              <a:t>×</a:t>
            </a:r>
            <a:r>
              <a:rPr lang="zh-CN" sz="2400" b="1" dirty="0">
                <a:solidFill>
                  <a:schemeClr val="tx1"/>
                </a:solidFill>
                <a:latin typeface="+mn-ea"/>
                <a:sym typeface="+mn-ea"/>
              </a:rPr>
              <a:t>110=4</a:t>
            </a:r>
            <a:r>
              <a:rPr lang="en-US" sz="2400" b="1" dirty="0">
                <a:solidFill>
                  <a:schemeClr val="tx1"/>
                </a:solidFill>
                <a:latin typeface="+mn-ea"/>
                <a:sym typeface="+mn-ea"/>
              </a:rPr>
              <a:t> </a:t>
            </a:r>
            <a:r>
              <a:rPr lang="zh-CN" sz="2400" b="1" dirty="0">
                <a:solidFill>
                  <a:schemeClr val="tx1"/>
                </a:solidFill>
                <a:latin typeface="+mn-ea"/>
                <a:sym typeface="+mn-ea"/>
              </a:rPr>
              <a:t>400元</a:t>
            </a:r>
          </a:p>
          <a:p>
            <a:pPr marL="0" indent="266700"/>
            <a:endParaRPr lang="zh-CN" sz="2400" b="1" dirty="0">
              <a:solidFill>
                <a:schemeClr val="tx1"/>
              </a:solidFill>
              <a:latin typeface="+mn-ea"/>
              <a:sym typeface="+mn-ea"/>
            </a:endParaRPr>
          </a:p>
          <a:p>
            <a:pPr marL="0" indent="266700"/>
            <a:r>
              <a:rPr lang="zh-CN" sz="2400" b="1" dirty="0">
                <a:solidFill>
                  <a:schemeClr val="tx1"/>
                </a:solidFill>
                <a:latin typeface="+mn-ea"/>
                <a:sym typeface="+mn-ea"/>
              </a:rPr>
              <a:t>   直接材料价格差异=（100</a:t>
            </a:r>
            <a:r>
              <a:rPr lang="en-US" sz="2400" b="1" dirty="0">
                <a:solidFill>
                  <a:schemeClr val="tx1"/>
                </a:solidFill>
                <a:latin typeface="+mn-ea"/>
                <a:sym typeface="+mn-ea"/>
              </a:rPr>
              <a:t>−</a:t>
            </a:r>
            <a:r>
              <a:rPr lang="zh-CN" sz="2400" b="1" dirty="0">
                <a:solidFill>
                  <a:schemeClr val="tx1"/>
                </a:solidFill>
                <a:latin typeface="+mn-ea"/>
                <a:sym typeface="+mn-ea"/>
              </a:rPr>
              <a:t>110）</a:t>
            </a:r>
            <a:r>
              <a:rPr lang="en-US" sz="2400" b="1" dirty="0">
                <a:solidFill>
                  <a:schemeClr val="tx1"/>
                </a:solidFill>
                <a:latin typeface="+mn-ea"/>
                <a:sym typeface="+mn-ea"/>
              </a:rPr>
              <a:t>×</a:t>
            </a:r>
            <a:r>
              <a:rPr lang="zh-CN" sz="2400" b="1" dirty="0">
                <a:solidFill>
                  <a:schemeClr val="tx1"/>
                </a:solidFill>
                <a:latin typeface="+mn-ea"/>
                <a:sym typeface="+mn-ea"/>
              </a:rPr>
              <a:t>1</a:t>
            </a:r>
            <a:r>
              <a:rPr lang="en-US" sz="2400" b="1" dirty="0">
                <a:solidFill>
                  <a:schemeClr val="tx1"/>
                </a:solidFill>
                <a:latin typeface="+mn-ea"/>
                <a:sym typeface="+mn-ea"/>
              </a:rPr>
              <a:t> 000=−10 </a:t>
            </a:r>
            <a:r>
              <a:rPr lang="zh-CN" sz="2400" b="1" dirty="0">
                <a:solidFill>
                  <a:schemeClr val="tx1"/>
                </a:solidFill>
                <a:latin typeface="+mn-ea"/>
                <a:sym typeface="+mn-ea"/>
              </a:rPr>
              <a:t>000元</a:t>
            </a:r>
            <a:endParaRPr lang="zh-CN" altLang="en-US" sz="2400" b="1" dirty="0">
              <a:solidFill>
                <a:schemeClr val="tx1"/>
              </a:solidFill>
              <a:latin typeface="+mn-ea"/>
              <a:sym typeface="+mn-ea"/>
            </a:endParaRPr>
          </a:p>
        </p:txBody>
      </p:sp>
      <p:graphicFrame>
        <p:nvGraphicFramePr>
          <p:cNvPr id="5" name="表格 4"/>
          <p:cNvGraphicFramePr/>
          <p:nvPr>
            <p:extLst>
              <p:ext uri="{D42A27DB-BD31-4B8C-83A1-F6EECF244321}">
                <p14:modId xmlns:p14="http://schemas.microsoft.com/office/powerpoint/2010/main" val="4053661703"/>
              </p:ext>
            </p:extLst>
          </p:nvPr>
        </p:nvGraphicFramePr>
        <p:xfrm>
          <a:off x="695400" y="5163260"/>
          <a:ext cx="10729192" cy="9313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33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842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216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31329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直接材料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材料价格差异＝实际数量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×</a:t>
                      </a:r>
                    </a:p>
                    <a:p>
                      <a:pPr indent="0">
                        <a:buNone/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实际价格－标准价格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）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材料数量差异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＝（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实际数量－标准数量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）×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标准价格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8" name="组合 7"/>
          <p:cNvGrpSpPr/>
          <p:nvPr/>
        </p:nvGrpSpPr>
        <p:grpSpPr>
          <a:xfrm>
            <a:off x="236080" y="107369"/>
            <a:ext cx="6507992" cy="613803"/>
            <a:chOff x="1271464" y="2420888"/>
            <a:chExt cx="4392488" cy="613803"/>
          </a:xfrm>
        </p:grpSpPr>
        <p:sp>
          <p:nvSpPr>
            <p:cNvPr id="9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426882" y="2449916"/>
              <a:ext cx="41044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成本差异的计算与分析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94529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文本框 108"/>
          <p:cNvSpPr txBox="1"/>
          <p:nvPr/>
        </p:nvSpPr>
        <p:spPr>
          <a:xfrm>
            <a:off x="1019308" y="1196752"/>
            <a:ext cx="9436058" cy="441351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266700">
              <a:lnSpc>
                <a:spcPct val="130000"/>
              </a:lnSpc>
            </a:pPr>
            <a:r>
              <a:rPr lang="zh-CN" sz="2400" dirty="0">
                <a:solidFill>
                  <a:schemeClr val="tx1"/>
                </a:solidFill>
                <a:latin typeface="+mn-ea"/>
                <a:cs typeface="Times New Roman" panose="02020603050405020304" pitchFamily="18" charset="0"/>
              </a:rPr>
              <a:t>直接材料成本差异的原因分析</a:t>
            </a:r>
          </a:p>
          <a:p>
            <a:pPr marL="0" indent="266700">
              <a:lnSpc>
                <a:spcPct val="130000"/>
              </a:lnSpc>
            </a:pPr>
            <a:endParaRPr lang="zh-CN" sz="2400" dirty="0">
              <a:latin typeface="+mn-ea"/>
            </a:endParaRPr>
          </a:p>
          <a:p>
            <a:pPr marL="0" indent="266700">
              <a:lnSpc>
                <a:spcPct val="130000"/>
              </a:lnSpc>
            </a:pPr>
            <a:r>
              <a:rPr lang="zh-CN" sz="2400" dirty="0">
                <a:solidFill>
                  <a:schemeClr val="tx2"/>
                </a:solidFill>
                <a:latin typeface="+mn-ea"/>
              </a:rPr>
              <a:t>材料价格差异</a:t>
            </a:r>
            <a:r>
              <a:rPr lang="zh-CN" sz="2400" dirty="0">
                <a:latin typeface="+mn-ea"/>
              </a:rPr>
              <a:t>是由采购部门负责，其产生原因主要有</a:t>
            </a:r>
            <a:r>
              <a:rPr lang="zh-CN" sz="2400" dirty="0">
                <a:latin typeface="+mn-ea"/>
                <a:cs typeface="Times New Roman" panose="02020603050405020304" pitchFamily="18" charset="0"/>
              </a:rPr>
              <a:t>:</a:t>
            </a:r>
          </a:p>
          <a:p>
            <a:pPr marL="0" indent="266700">
              <a:lnSpc>
                <a:spcPct val="130000"/>
              </a:lnSpc>
            </a:pPr>
            <a:r>
              <a:rPr lang="zh-CN" sz="2400" dirty="0">
                <a:latin typeface="+mn-ea"/>
                <a:cs typeface="Times New Roman" panose="02020603050405020304" pitchFamily="18" charset="0"/>
              </a:rPr>
              <a:t>①材料采购价格预算编制脱离实际；</a:t>
            </a:r>
          </a:p>
          <a:p>
            <a:pPr marL="0" indent="266700">
              <a:lnSpc>
                <a:spcPct val="130000"/>
              </a:lnSpc>
            </a:pPr>
            <a:r>
              <a:rPr lang="zh-CN" sz="2400" dirty="0">
                <a:latin typeface="+mn-ea"/>
                <a:cs typeface="Times New Roman" panose="02020603050405020304" pitchFamily="18" charset="0"/>
              </a:rPr>
              <a:t>②材料市场价格发生较大变化；</a:t>
            </a:r>
          </a:p>
          <a:p>
            <a:pPr marL="0" indent="266700">
              <a:lnSpc>
                <a:spcPct val="130000"/>
              </a:lnSpc>
            </a:pPr>
            <a:r>
              <a:rPr lang="zh-CN" sz="2400" dirty="0">
                <a:latin typeface="+mn-ea"/>
                <a:cs typeface="Times New Roman" panose="02020603050405020304" pitchFamily="18" charset="0"/>
              </a:rPr>
              <a:t>③未按经济批量组织进货；</a:t>
            </a:r>
          </a:p>
          <a:p>
            <a:pPr marL="0" indent="266700">
              <a:lnSpc>
                <a:spcPct val="130000"/>
              </a:lnSpc>
            </a:pPr>
            <a:r>
              <a:rPr lang="zh-CN" sz="2400" dirty="0">
                <a:latin typeface="+mn-ea"/>
                <a:cs typeface="Times New Roman" panose="02020603050405020304" pitchFamily="18" charset="0"/>
              </a:rPr>
              <a:t>④未能及时订货造成的紧急订货使购进价格和运费上升；</a:t>
            </a:r>
          </a:p>
          <a:p>
            <a:pPr marL="0" indent="266700">
              <a:lnSpc>
                <a:spcPct val="130000"/>
              </a:lnSpc>
            </a:pPr>
            <a:r>
              <a:rPr lang="zh-CN" sz="2400" dirty="0">
                <a:latin typeface="+mn-ea"/>
                <a:cs typeface="Times New Roman" panose="02020603050405020304" pitchFamily="18" charset="0"/>
              </a:rPr>
              <a:t>⑤运输安排不合理致使运费和途耗增加；</a:t>
            </a:r>
          </a:p>
          <a:p>
            <a:pPr marL="0" indent="266700">
              <a:lnSpc>
                <a:spcPct val="130000"/>
              </a:lnSpc>
            </a:pPr>
            <a:r>
              <a:rPr lang="zh-CN" sz="2400" dirty="0">
                <a:latin typeface="+mn-ea"/>
                <a:cs typeface="Times New Roman" panose="02020603050405020304" pitchFamily="18" charset="0"/>
              </a:rPr>
              <a:t>⑥违反合同被罚款等。</a:t>
            </a:r>
            <a:endParaRPr lang="zh-CN" altLang="en-US" sz="2400" dirty="0">
              <a:latin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36080" y="107369"/>
            <a:ext cx="6507992" cy="613803"/>
            <a:chOff x="1271464" y="2420888"/>
            <a:chExt cx="4392488" cy="613803"/>
          </a:xfrm>
        </p:grpSpPr>
        <p:sp>
          <p:nvSpPr>
            <p:cNvPr id="7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26882" y="2449916"/>
              <a:ext cx="41044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成本差异的计算与分析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28599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文本框 108"/>
          <p:cNvSpPr txBox="1"/>
          <p:nvPr/>
        </p:nvSpPr>
        <p:spPr>
          <a:xfrm>
            <a:off x="955164" y="1408739"/>
            <a:ext cx="9436058" cy="441351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266700">
              <a:lnSpc>
                <a:spcPct val="130000"/>
              </a:lnSpc>
            </a:pPr>
            <a:r>
              <a:rPr lang="zh-CN" sz="2400" dirty="0">
                <a:solidFill>
                  <a:schemeClr val="tx1"/>
                </a:solidFill>
                <a:latin typeface="+mn-ea"/>
                <a:cs typeface="Times New Roman" panose="02020603050405020304" pitchFamily="18" charset="0"/>
              </a:rPr>
              <a:t>直接材料成本差异的原因分析</a:t>
            </a:r>
          </a:p>
          <a:p>
            <a:pPr marL="0" indent="266700">
              <a:lnSpc>
                <a:spcPct val="130000"/>
              </a:lnSpc>
            </a:pPr>
            <a:endParaRPr lang="zh-CN" sz="2400" dirty="0">
              <a:solidFill>
                <a:schemeClr val="tx1"/>
              </a:solidFill>
              <a:latin typeface="+mn-ea"/>
            </a:endParaRPr>
          </a:p>
          <a:p>
            <a:pPr marL="0" indent="266700">
              <a:lnSpc>
                <a:spcPct val="130000"/>
              </a:lnSpc>
            </a:pPr>
            <a:r>
              <a:rPr lang="zh-CN" sz="2400" dirty="0">
                <a:solidFill>
                  <a:schemeClr val="tx2"/>
                </a:solidFill>
                <a:latin typeface="+mn-ea"/>
              </a:rPr>
              <a:t>材料用量差异</a:t>
            </a:r>
            <a:r>
              <a:rPr lang="zh-CN" sz="2400" dirty="0">
                <a:solidFill>
                  <a:schemeClr val="tx1"/>
                </a:solidFill>
                <a:latin typeface="+mn-ea"/>
              </a:rPr>
              <a:t>是在材料耗用过程中形成的，产生原因主要包括</a:t>
            </a:r>
            <a:r>
              <a:rPr lang="zh-CN" sz="2400" dirty="0">
                <a:solidFill>
                  <a:schemeClr val="tx1"/>
                </a:solidFill>
                <a:latin typeface="+mn-ea"/>
                <a:cs typeface="Times New Roman" panose="02020603050405020304" pitchFamily="18" charset="0"/>
              </a:rPr>
              <a:t>:</a:t>
            </a:r>
          </a:p>
          <a:p>
            <a:pPr marL="0" indent="266700">
              <a:lnSpc>
                <a:spcPct val="130000"/>
              </a:lnSpc>
            </a:pPr>
            <a:r>
              <a:rPr lang="zh-CN" sz="2400" dirty="0">
                <a:solidFill>
                  <a:schemeClr val="tx1"/>
                </a:solidFill>
                <a:latin typeface="+mn-ea"/>
                <a:cs typeface="Times New Roman" panose="02020603050405020304" pitchFamily="18" charset="0"/>
              </a:rPr>
              <a:t>①材料质量不达标，生产中产生废料过多；</a:t>
            </a:r>
          </a:p>
          <a:p>
            <a:pPr marL="0" indent="266700">
              <a:lnSpc>
                <a:spcPct val="130000"/>
              </a:lnSpc>
            </a:pPr>
            <a:r>
              <a:rPr lang="zh-CN" sz="2400" dirty="0">
                <a:solidFill>
                  <a:schemeClr val="tx1"/>
                </a:solidFill>
                <a:latin typeface="+mn-ea"/>
                <a:cs typeface="Times New Roman" panose="02020603050405020304" pitchFamily="18" charset="0"/>
              </a:rPr>
              <a:t>②产品设计或工艺变更，用料标准未能及时调整；</a:t>
            </a:r>
          </a:p>
          <a:p>
            <a:pPr marL="0" indent="266700">
              <a:lnSpc>
                <a:spcPct val="130000"/>
              </a:lnSpc>
            </a:pPr>
            <a:r>
              <a:rPr lang="zh-CN" sz="2400" dirty="0">
                <a:solidFill>
                  <a:schemeClr val="tx1"/>
                </a:solidFill>
                <a:latin typeface="+mn-ea"/>
                <a:cs typeface="Times New Roman" panose="02020603050405020304" pitchFamily="18" charset="0"/>
              </a:rPr>
              <a:t>③生产工人操作技术不熟练或不认真，造成不应该的废品废料；</a:t>
            </a:r>
          </a:p>
          <a:p>
            <a:pPr marL="0" indent="266700">
              <a:lnSpc>
                <a:spcPct val="130000"/>
              </a:lnSpc>
            </a:pPr>
            <a:r>
              <a:rPr lang="zh-CN" sz="2400" dirty="0">
                <a:solidFill>
                  <a:schemeClr val="tx1"/>
                </a:solidFill>
                <a:latin typeface="+mn-ea"/>
                <a:cs typeface="Times New Roman" panose="02020603050405020304" pitchFamily="18" charset="0"/>
              </a:rPr>
              <a:t>④机器设备效率增减，使材料耗用量发生变化等</a:t>
            </a:r>
          </a:p>
          <a:p>
            <a:pPr marL="0" indent="266700">
              <a:lnSpc>
                <a:spcPct val="130000"/>
              </a:lnSpc>
            </a:pPr>
            <a:endParaRPr lang="zh-CN" sz="2400" dirty="0">
              <a:solidFill>
                <a:schemeClr val="tx1"/>
              </a:solidFill>
              <a:latin typeface="+mn-ea"/>
              <a:cs typeface="Times New Roman" panose="02020603050405020304" pitchFamily="18" charset="0"/>
            </a:endParaRPr>
          </a:p>
          <a:p>
            <a:pPr marL="0" indent="266700">
              <a:lnSpc>
                <a:spcPct val="130000"/>
              </a:lnSpc>
            </a:pPr>
            <a:r>
              <a:rPr lang="zh-CN" sz="2400" dirty="0">
                <a:solidFill>
                  <a:schemeClr val="tx1"/>
                </a:solidFill>
                <a:latin typeface="+mn-ea"/>
                <a:cs typeface="Times New Roman" panose="02020603050405020304" pitchFamily="18" charset="0"/>
              </a:rPr>
              <a:t>材料用量差异主要为可控差异，一般应由生产部门负责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cs typeface="Times New Roman" panose="02020603050405020304" pitchFamily="18" charset="0"/>
              </a:rPr>
              <a:t>。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236080" y="107369"/>
            <a:ext cx="6507992" cy="613803"/>
            <a:chOff x="1271464" y="2420888"/>
            <a:chExt cx="4392488" cy="613803"/>
          </a:xfrm>
        </p:grpSpPr>
        <p:sp>
          <p:nvSpPr>
            <p:cNvPr id="7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26882" y="2449916"/>
              <a:ext cx="41044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成本差异的计算与分析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19169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26750691"/>
              </p:ext>
            </p:extLst>
          </p:nvPr>
        </p:nvGraphicFramePr>
        <p:xfrm>
          <a:off x="767408" y="2060848"/>
          <a:ext cx="10657184" cy="33843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706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899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965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52629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变动成本差异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价格差异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数量差异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1329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直接材料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材料价格差异＝实际数量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×</a:t>
                      </a:r>
                    </a:p>
                    <a:p>
                      <a:pPr indent="0">
                        <a:buNone/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实际价格－标准价格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）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材料数量差异＝（实际数量－标准数量）×标准价格</a:t>
                      </a:r>
                      <a:endParaRPr lang="en-US" altLang="en-US" sz="2400" b="1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5939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 dirty="0" err="1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直接人工</a:t>
                      </a:r>
                      <a:endParaRPr lang="en-US" altLang="en-US" sz="2400" b="1" dirty="0">
                        <a:solidFill>
                          <a:schemeClr val="tx2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400" b="1" dirty="0" err="1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工资率差异＝实际工时</a:t>
                      </a: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×</a:t>
                      </a:r>
                    </a:p>
                    <a:p>
                      <a:pPr indent="0">
                        <a:buNone/>
                      </a:pP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400" b="1" dirty="0" err="1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实际工资率－标准工资率</a:t>
                      </a: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）</a:t>
                      </a:r>
                      <a:endParaRPr lang="en-US" altLang="en-US" sz="2400" b="1" dirty="0">
                        <a:solidFill>
                          <a:schemeClr val="tx2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400" b="1" dirty="0" err="1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人工效率差异</a:t>
                      </a: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＝（</a:t>
                      </a:r>
                      <a:r>
                        <a:rPr lang="en-US" sz="2400" b="1" dirty="0" err="1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实际工时－标准工时</a:t>
                      </a: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）×</a:t>
                      </a:r>
                      <a:r>
                        <a:rPr lang="en-US" sz="2400" b="1" dirty="0" err="1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标准工资率</a:t>
                      </a:r>
                      <a:endParaRPr lang="en-US" altLang="en-US" sz="2400" b="1" dirty="0">
                        <a:solidFill>
                          <a:schemeClr val="tx2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34479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变动制造费用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耗费差异＝实际工时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×</a:t>
                      </a:r>
                    </a:p>
                    <a:p>
                      <a:pPr indent="0">
                        <a:buNone/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实际分配率－标准分配率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）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效率差异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＝（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实际工时－标准工时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）×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标准分配率</a:t>
                      </a:r>
                      <a:endParaRPr lang="en-US" altLang="en-US" sz="2400" b="1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6" name="组合 5"/>
          <p:cNvGrpSpPr/>
          <p:nvPr/>
        </p:nvGrpSpPr>
        <p:grpSpPr>
          <a:xfrm>
            <a:off x="236080" y="107369"/>
            <a:ext cx="6507992" cy="613803"/>
            <a:chOff x="1271464" y="2420888"/>
            <a:chExt cx="4392488" cy="613803"/>
          </a:xfrm>
        </p:grpSpPr>
        <p:sp>
          <p:nvSpPr>
            <p:cNvPr id="7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426882" y="2449916"/>
              <a:ext cx="41044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成本差异的计算与分析</a:t>
              </a:r>
            </a:p>
          </p:txBody>
        </p:sp>
      </p:grp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362726" y="807107"/>
            <a:ext cx="4869178" cy="822325"/>
            <a:chOff x="11113" y="950913"/>
            <a:chExt cx="6391092" cy="822325"/>
          </a:xfrm>
        </p:grpSpPr>
        <p:pic>
          <p:nvPicPr>
            <p:cNvPr id="10" name="TextBox 17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6391092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 Box 4"/>
            <p:cNvSpPr txBox="1">
              <a:spLocks noChangeArrowheads="1"/>
            </p:cNvSpPr>
            <p:nvPr/>
          </p:nvSpPr>
          <p:spPr bwMode="auto">
            <a:xfrm>
              <a:off x="240205" y="1108566"/>
              <a:ext cx="5594909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+mn-ea"/>
                  <a:ea typeface="+mn-ea"/>
                </a:rPr>
                <a:t>二、直接人工成本差异分析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82455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文本框 108"/>
          <p:cNvSpPr txBox="1"/>
          <p:nvPr/>
        </p:nvSpPr>
        <p:spPr>
          <a:xfrm>
            <a:off x="839415" y="1916832"/>
            <a:ext cx="10568813" cy="345325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>
              <a:lnSpc>
                <a:spcPct val="130000"/>
              </a:lnSpc>
            </a:pPr>
            <a:r>
              <a:rPr lang="en-US" altLang="zh-CN" sz="2400" b="1" dirty="0">
                <a:latin typeface="+mn-ea"/>
                <a:sym typeface="+mn-ea"/>
              </a:rPr>
              <a:t>       </a:t>
            </a:r>
            <a:r>
              <a:rPr lang="zh-CN" sz="2400" b="1" dirty="0">
                <a:latin typeface="+mn-ea"/>
                <a:sym typeface="+mn-ea"/>
              </a:rPr>
              <a:t>威盛公司本期生产乙产品</a:t>
            </a:r>
            <a:r>
              <a:rPr lang="zh-CN" sz="2400" b="1" dirty="0">
                <a:latin typeface="+mn-ea"/>
                <a:cs typeface="Times New Roman" panose="02020603050405020304" pitchFamily="18" charset="0"/>
                <a:sym typeface="+mn-ea"/>
              </a:rPr>
              <a:t>200件，实际耗用工时8 800小时，实际人工总额</a:t>
            </a:r>
            <a:r>
              <a:rPr lang="zh-CN" sz="2400" b="1" dirty="0">
                <a:solidFill>
                  <a:srgbClr val="000000"/>
                </a:solidFill>
                <a:latin typeface="+mn-ea"/>
                <a:sym typeface="+mn-ea"/>
              </a:rPr>
              <a:t>为</a:t>
            </a:r>
            <a:r>
              <a:rPr lang="zh-CN" sz="2400" b="1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  <a:sym typeface="+mn-ea"/>
              </a:rPr>
              <a:t>88 000元</a:t>
            </a:r>
            <a:r>
              <a:rPr lang="zh-CN" sz="2400" b="1" dirty="0">
                <a:latin typeface="+mn-ea"/>
                <a:sym typeface="+mn-ea"/>
              </a:rPr>
              <a:t>，平均每工时为</a:t>
            </a:r>
            <a:r>
              <a:rPr lang="zh-CN" sz="2400" b="1" dirty="0">
                <a:latin typeface="+mn-ea"/>
                <a:cs typeface="Times New Roman" panose="02020603050405020304" pitchFamily="18" charset="0"/>
                <a:sym typeface="+mn-ea"/>
              </a:rPr>
              <a:t>10元。企业标准人工率为9元，单位产品的工时耗用标准为40小时。</a:t>
            </a:r>
            <a:endParaRPr lang="zh-CN" sz="2400" b="1" dirty="0">
              <a:latin typeface="+mn-ea"/>
              <a:sym typeface="+mn-ea"/>
            </a:endParaRPr>
          </a:p>
          <a:p>
            <a:pPr marL="0" indent="0">
              <a:lnSpc>
                <a:spcPct val="130000"/>
              </a:lnSpc>
            </a:pPr>
            <a:r>
              <a:rPr lang="zh-CN" sz="2400" b="1" dirty="0">
                <a:latin typeface="+mn-ea"/>
                <a:sym typeface="+mn-ea"/>
              </a:rPr>
              <a:t>试分析直接人工成本差异</a:t>
            </a:r>
            <a:endParaRPr lang="zh-CN" sz="2400" b="1" dirty="0">
              <a:latin typeface="+mn-ea"/>
            </a:endParaRPr>
          </a:p>
          <a:p>
            <a:pPr marL="0" indent="0">
              <a:lnSpc>
                <a:spcPct val="130000"/>
              </a:lnSpc>
            </a:pPr>
            <a:r>
              <a:rPr lang="zh-CN" sz="2400" b="1" dirty="0">
                <a:latin typeface="+mn-ea"/>
                <a:sym typeface="+mn-ea"/>
              </a:rPr>
              <a:t>①直接人工成本差异</a:t>
            </a:r>
            <a:endParaRPr lang="zh-CN" sz="2400" b="1" dirty="0">
              <a:latin typeface="+mn-ea"/>
            </a:endParaRPr>
          </a:p>
          <a:p>
            <a:pPr marL="0" indent="0">
              <a:lnSpc>
                <a:spcPct val="130000"/>
              </a:lnSpc>
            </a:pPr>
            <a:r>
              <a:rPr lang="zh-CN" sz="2400" b="1" dirty="0">
                <a:latin typeface="+mn-ea"/>
                <a:sym typeface="+mn-ea"/>
              </a:rPr>
              <a:t>②用量差异</a:t>
            </a:r>
            <a:endParaRPr lang="zh-CN" sz="2400" b="1" dirty="0">
              <a:latin typeface="+mn-ea"/>
            </a:endParaRPr>
          </a:p>
          <a:p>
            <a:pPr marL="0" indent="0">
              <a:lnSpc>
                <a:spcPct val="130000"/>
              </a:lnSpc>
            </a:pPr>
            <a:r>
              <a:rPr lang="zh-CN" sz="2400" b="1" dirty="0">
                <a:latin typeface="+mn-ea"/>
                <a:sym typeface="+mn-ea"/>
              </a:rPr>
              <a:t>③价格差异</a:t>
            </a:r>
            <a:endParaRPr lang="zh-CN" altLang="en-US" sz="2400" b="1" dirty="0">
              <a:latin typeface="+mn-ea"/>
            </a:endParaRPr>
          </a:p>
        </p:txBody>
      </p:sp>
      <p:pic>
        <p:nvPicPr>
          <p:cNvPr id="5" name="图片 4" descr="df7513d3ee80b444915da9ecde4c3a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2104" y="3356992"/>
            <a:ext cx="3701897" cy="220421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236080" y="107369"/>
            <a:ext cx="6507992" cy="613803"/>
            <a:chOff x="1271464" y="2420888"/>
            <a:chExt cx="4392488" cy="613803"/>
          </a:xfrm>
        </p:grpSpPr>
        <p:sp>
          <p:nvSpPr>
            <p:cNvPr id="8" name="矩形 2"/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26882" y="2449916"/>
              <a:ext cx="41044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成本差异的计算与分析</a:t>
              </a:r>
            </a:p>
          </p:txBody>
        </p:sp>
      </p:grp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362726" y="807107"/>
            <a:ext cx="4869178" cy="822325"/>
            <a:chOff x="11113" y="950913"/>
            <a:chExt cx="6391092" cy="822325"/>
          </a:xfrm>
        </p:grpSpPr>
        <p:pic>
          <p:nvPicPr>
            <p:cNvPr id="11" name="TextBox 17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6391092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 Box 4"/>
            <p:cNvSpPr txBox="1">
              <a:spLocks noChangeArrowheads="1"/>
            </p:cNvSpPr>
            <p:nvPr/>
          </p:nvSpPr>
          <p:spPr bwMode="auto">
            <a:xfrm>
              <a:off x="240205" y="1108566"/>
              <a:ext cx="5594909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+mn-ea"/>
                  <a:ea typeface="+mn-ea"/>
                </a:rPr>
                <a:t>二、直接人工成本差异分析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4988159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f604776f-3890-4d18-858f-cb070631e1b8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f604776f-3890-4d18-858f-cb070631e1b8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f604776f-3890-4d18-858f-cb070631e1b8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7b9cabdc-201a-4a88-a243-49514af76c92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2e5cc1a2-f1e6-4c9a-b457-9df77ebac303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7221e116-e64b-4faa-b5e7-1307515e2dcc}"/>
</p:tagLst>
</file>

<file path=ppt/theme/theme1.xml><?xml version="1.0" encoding="utf-8"?>
<a:theme xmlns:a="http://schemas.openxmlformats.org/drawingml/2006/main" name="2_自定义设计方案">
  <a:themeElements>
    <a:clrScheme name="2_自定义设计方案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自定义设计方案">
      <a:majorFont>
        <a:latin typeface="Calibri"/>
        <a:ea typeface="SimSun"/>
        <a:cs typeface=""/>
      </a:majorFont>
      <a:minorFont>
        <a:latin typeface="Cambria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2_自定义设计方案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经典文字搭配方式">
      <a:majorFont>
        <a:latin typeface="Franklin Gothic Medium"/>
        <a:ea typeface="长城特粗宋体"/>
        <a:cs typeface=""/>
      </a:majorFont>
      <a:minorFont>
        <a:latin typeface="Franklin Gothic Book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db2004c003l">
  <a:themeElements>
    <a:clrScheme name="cdb2004c003l 1">
      <a:dk1>
        <a:srgbClr val="163794"/>
      </a:dk1>
      <a:lt1>
        <a:srgbClr val="FFFFFF"/>
      </a:lt1>
      <a:dk2>
        <a:srgbClr val="000000"/>
      </a:dk2>
      <a:lt2>
        <a:srgbClr val="C0C0C0"/>
      </a:lt2>
      <a:accent1>
        <a:srgbClr val="009999"/>
      </a:accent1>
      <a:accent2>
        <a:srgbClr val="990000"/>
      </a:accent2>
      <a:accent3>
        <a:srgbClr val="FFFFFF"/>
      </a:accent3>
      <a:accent4>
        <a:srgbClr val="112D7E"/>
      </a:accent4>
      <a:accent5>
        <a:srgbClr val="AACACA"/>
      </a:accent5>
      <a:accent6>
        <a:srgbClr val="8A0000"/>
      </a:accent6>
      <a:hlink>
        <a:srgbClr val="6699FF"/>
      </a:hlink>
      <a:folHlink>
        <a:srgbClr val="969696"/>
      </a:folHlink>
    </a:clrScheme>
    <a:fontScheme name="cdb2004c003l">
      <a:majorFont>
        <a:latin typeface="Verdana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altLang="zh-CN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新魏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altLang="zh-CN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新魏" pitchFamily="2" charset="-122"/>
          </a:defRPr>
        </a:defPPr>
      </a:lstStyle>
    </a:lnDef>
  </a:objectDefaults>
  <a:extraClrSchemeLst>
    <a:extraClrScheme>
      <a:clrScheme name="cdb2004c003l 1">
        <a:dk1>
          <a:srgbClr val="163794"/>
        </a:dk1>
        <a:lt1>
          <a:srgbClr val="FFFFFF"/>
        </a:lt1>
        <a:dk2>
          <a:srgbClr val="000000"/>
        </a:dk2>
        <a:lt2>
          <a:srgbClr val="C0C0C0"/>
        </a:lt2>
        <a:accent1>
          <a:srgbClr val="009999"/>
        </a:accent1>
        <a:accent2>
          <a:srgbClr val="990000"/>
        </a:accent2>
        <a:accent3>
          <a:srgbClr val="FFFFFF"/>
        </a:accent3>
        <a:accent4>
          <a:srgbClr val="112D7E"/>
        </a:accent4>
        <a:accent5>
          <a:srgbClr val="AACACA"/>
        </a:accent5>
        <a:accent6>
          <a:srgbClr val="8A0000"/>
        </a:accent6>
        <a:hlink>
          <a:srgbClr val="66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c003l 2">
        <a:dk1>
          <a:srgbClr val="29698D"/>
        </a:dk1>
        <a:lt1>
          <a:srgbClr val="FFFFFF"/>
        </a:lt1>
        <a:dk2>
          <a:srgbClr val="000000"/>
        </a:dk2>
        <a:lt2>
          <a:srgbClr val="A1BABD"/>
        </a:lt2>
        <a:accent1>
          <a:srgbClr val="FF5050"/>
        </a:accent1>
        <a:accent2>
          <a:srgbClr val="FF9933"/>
        </a:accent2>
        <a:accent3>
          <a:srgbClr val="FFFFFF"/>
        </a:accent3>
        <a:accent4>
          <a:srgbClr val="215978"/>
        </a:accent4>
        <a:accent5>
          <a:srgbClr val="FFB3B3"/>
        </a:accent5>
        <a:accent6>
          <a:srgbClr val="E78A2D"/>
        </a:accent6>
        <a:hlink>
          <a:srgbClr val="00CC99"/>
        </a:hlink>
        <a:folHlink>
          <a:srgbClr val="83A6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c003l 3">
        <a:dk1>
          <a:srgbClr val="666699"/>
        </a:dk1>
        <a:lt1>
          <a:srgbClr val="FFFFFF"/>
        </a:lt1>
        <a:dk2>
          <a:srgbClr val="000000"/>
        </a:dk2>
        <a:lt2>
          <a:srgbClr val="C0C0C0"/>
        </a:lt2>
        <a:accent1>
          <a:srgbClr val="72B88E"/>
        </a:accent1>
        <a:accent2>
          <a:srgbClr val="C78DD7"/>
        </a:accent2>
        <a:accent3>
          <a:srgbClr val="FFFFFF"/>
        </a:accent3>
        <a:accent4>
          <a:srgbClr val="565682"/>
        </a:accent4>
        <a:accent5>
          <a:srgbClr val="BCD8C6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同意提议">
  <a:themeElements>
    <a:clrScheme name="2_同意提议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2_同意提议">
      <a:majorFont>
        <a:latin typeface="华文新魏"/>
        <a:ea typeface="华文新魏"/>
        <a:cs typeface=""/>
      </a:majorFont>
      <a:minorFont>
        <a:latin typeface="楷体_GB2312"/>
        <a:ea typeface="楷体_GB2312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同意提议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同意提议">
  <a:themeElements>
    <a:clrScheme name="2_同意提议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2_同意提议">
      <a:majorFont>
        <a:latin typeface="华文新魏"/>
        <a:ea typeface="华文新魏"/>
        <a:cs typeface=""/>
      </a:majorFont>
      <a:minorFont>
        <a:latin typeface="楷体_GB2312"/>
        <a:ea typeface="楷体_GB2312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同意提议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同意提议">
  <a:themeElements>
    <a:clrScheme name="2_同意提议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2_同意提议">
      <a:majorFont>
        <a:latin typeface="华文新魏"/>
        <a:ea typeface="华文新魏"/>
        <a:cs typeface=""/>
      </a:majorFont>
      <a:minorFont>
        <a:latin typeface="楷体_GB2312"/>
        <a:ea typeface="楷体_GB2312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gradFill rotWithShape="1">
          <a:gsLst>
            <a:gs pos="0">
              <a:schemeClr val="accent1"/>
            </a:gs>
            <a:gs pos="50000">
              <a:schemeClr val="accent1">
                <a:gamma/>
                <a:shade val="92157"/>
                <a:invGamma/>
              </a:schemeClr>
            </a:gs>
            <a:gs pos="100000">
              <a:schemeClr val="accent1"/>
            </a:gs>
          </a:gsLst>
          <a:lin ang="5400000" scaled="1"/>
        </a:gradFill>
        <a:ln w="9525">
          <a:noFill/>
          <a:round/>
          <a:headEnd/>
          <a:tailEnd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>
    <a:extraClrScheme>
      <a:clrScheme name="2_同意提议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1882</TotalTime>
  <Words>2932</Words>
  <Application>Microsoft Office PowerPoint</Application>
  <PresentationFormat>宽屏</PresentationFormat>
  <Paragraphs>285</Paragraphs>
  <Slides>29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7</vt:i4>
      </vt:variant>
      <vt:variant>
        <vt:lpstr>幻灯片标题</vt:lpstr>
      </vt:variant>
      <vt:variant>
        <vt:i4>29</vt:i4>
      </vt:variant>
    </vt:vector>
  </HeadingPairs>
  <TitlesOfParts>
    <vt:vector size="49" baseType="lpstr">
      <vt:lpstr>黑体</vt:lpstr>
      <vt:lpstr>华文隶书</vt:lpstr>
      <vt:lpstr>华文新魏</vt:lpstr>
      <vt:lpstr>华文行楷</vt:lpstr>
      <vt:lpstr>宋体</vt:lpstr>
      <vt:lpstr>微软雅黑</vt:lpstr>
      <vt:lpstr>Arial</vt:lpstr>
      <vt:lpstr>Calibri</vt:lpstr>
      <vt:lpstr>Franklin Gothic Book</vt:lpstr>
      <vt:lpstr>Franklin Gothic Medium</vt:lpstr>
      <vt:lpstr>Times New Roman</vt:lpstr>
      <vt:lpstr>Verdana</vt:lpstr>
      <vt:lpstr>Wingdings</vt:lpstr>
      <vt:lpstr>2_自定义设计方案</vt:lpstr>
      <vt:lpstr>自定义设计方案</vt:lpstr>
      <vt:lpstr>1_自定义设计方案</vt:lpstr>
      <vt:lpstr>cdb2004c003l</vt:lpstr>
      <vt:lpstr>2_同意提议</vt:lpstr>
      <vt:lpstr>3_同意提议</vt:lpstr>
      <vt:lpstr>4_同意提议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孙述威</cp:lastModifiedBy>
  <cp:revision>893</cp:revision>
  <dcterms:created xsi:type="dcterms:W3CDTF">2012-09-24T07:17:00Z</dcterms:created>
  <dcterms:modified xsi:type="dcterms:W3CDTF">2022-04-02T12:58:05Z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